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1"/>
    <p:sldMasterId id="2147484614" r:id="rId2"/>
    <p:sldMasterId id="2147484574" r:id="rId3"/>
    <p:sldMasterId id="2147484597" r:id="rId4"/>
  </p:sldMasterIdLst>
  <p:notesMasterIdLst>
    <p:notesMasterId r:id="rId23"/>
  </p:notesMasterIdLst>
  <p:handoutMasterIdLst>
    <p:handoutMasterId r:id="rId24"/>
  </p:handoutMasterIdLst>
  <p:sldIdLst>
    <p:sldId id="348" r:id="rId5"/>
    <p:sldId id="349" r:id="rId6"/>
    <p:sldId id="320" r:id="rId7"/>
    <p:sldId id="279" r:id="rId8"/>
    <p:sldId id="287" r:id="rId9"/>
    <p:sldId id="298" r:id="rId10"/>
    <p:sldId id="277" r:id="rId11"/>
    <p:sldId id="318" r:id="rId12"/>
    <p:sldId id="281" r:id="rId13"/>
    <p:sldId id="302" r:id="rId14"/>
    <p:sldId id="304" r:id="rId15"/>
    <p:sldId id="300" r:id="rId16"/>
    <p:sldId id="308" r:id="rId17"/>
    <p:sldId id="316" r:id="rId18"/>
    <p:sldId id="310" r:id="rId19"/>
    <p:sldId id="312" r:id="rId20"/>
    <p:sldId id="305" r:id="rId21"/>
    <p:sldId id="286" r:id="rId22"/>
  </p:sldIdLst>
  <p:sldSz cx="9144000" cy="6858000" type="screen4x3"/>
  <p:notesSz cx="6797675" cy="9872663"/>
  <p:defaultTextStyle>
    <a:defPPr>
      <a:defRPr lang="de-DE"/>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F"/>
    <a:srgbClr val="C80014"/>
    <a:srgbClr val="B4001E"/>
    <a:srgbClr val="B40025"/>
    <a:srgbClr val="C80029"/>
    <a:srgbClr val="C00029"/>
    <a:srgbClr val="F151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9086" autoAdjust="0"/>
  </p:normalViewPr>
  <p:slideViewPr>
    <p:cSldViewPr>
      <p:cViewPr>
        <p:scale>
          <a:sx n="75" d="100"/>
          <a:sy n="75" d="100"/>
        </p:scale>
        <p:origin x="-918" y="30"/>
      </p:cViewPr>
      <p:guideLst>
        <p:guide orient="horz" pos="164"/>
        <p:guide orient="horz" pos="4247"/>
        <p:guide orient="horz" pos="255"/>
        <p:guide orient="horz" pos="210"/>
        <p:guide pos="5556"/>
        <p:guide pos="2381"/>
        <p:guide pos="2835"/>
        <p:guide pos="3198"/>
        <p:guide pos="3606"/>
        <p:guide pos="4422"/>
        <p:guide pos="5239"/>
        <p:guide pos="19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84"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124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79450" y="4689475"/>
            <a:ext cx="5438775"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93604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265113" algn="l" rtl="0" eaLnBrk="0" fontAlgn="base" hangingPunct="0">
      <a:spcBef>
        <a:spcPct val="30000"/>
      </a:spcBef>
      <a:spcAft>
        <a:spcPct val="0"/>
      </a:spcAft>
      <a:defRPr sz="1100" kern="1200">
        <a:solidFill>
          <a:schemeClr val="tx1"/>
        </a:solidFill>
        <a:latin typeface="Arial" charset="0"/>
        <a:ea typeface="+mn-ea"/>
        <a:cs typeface="+mn-cs"/>
      </a:defRPr>
    </a:lvl2pPr>
    <a:lvl3pPr marL="538163" algn="l" rtl="0" eaLnBrk="0" fontAlgn="base" hangingPunct="0">
      <a:spcBef>
        <a:spcPct val="30000"/>
      </a:spcBef>
      <a:spcAft>
        <a:spcPct val="0"/>
      </a:spcAft>
      <a:defRPr sz="1100" kern="1200">
        <a:solidFill>
          <a:schemeClr val="tx1"/>
        </a:solidFill>
        <a:latin typeface="Arial" charset="0"/>
        <a:ea typeface="+mn-ea"/>
        <a:cs typeface="+mn-cs"/>
      </a:defRPr>
    </a:lvl3pPr>
    <a:lvl4pPr marL="804863" algn="l" rtl="0" eaLnBrk="0" fontAlgn="base" hangingPunct="0">
      <a:spcBef>
        <a:spcPct val="30000"/>
      </a:spcBef>
      <a:spcAft>
        <a:spcPct val="0"/>
      </a:spcAft>
      <a:defRPr sz="1100" kern="1200">
        <a:solidFill>
          <a:schemeClr val="tx1"/>
        </a:solidFill>
        <a:latin typeface="Arial" charset="0"/>
        <a:ea typeface="+mn-ea"/>
        <a:cs typeface="+mn-cs"/>
      </a:defRPr>
    </a:lvl4pPr>
    <a:lvl5pPr marL="1076325"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50443" y="9377316"/>
            <a:ext cx="2945659" cy="493633"/>
          </a:xfrm>
          <a:prstGeom prst="rect">
            <a:avLst/>
          </a:prstGeom>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r>
              <a:rPr lang="en-US" altLang="de-DE" smtClean="0"/>
              <a:t>Page </a:t>
            </a:r>
            <a:fld id="{DE714CB3-29CA-4197-9325-1174A899FC35}" type="slidenum">
              <a:rPr lang="en-US" altLang="de-DE" smtClean="0"/>
              <a:pPr eaLnBrk="1" hangingPunct="1"/>
              <a:t>9</a:t>
            </a:fld>
            <a:endParaRPr lang="en-US" altLang="de-DE"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a:spcBef>
                <a:spcPct val="50000"/>
              </a:spcBef>
            </a:pPr>
            <a:r>
              <a:rPr lang="en-US" altLang="de-DE" smtClean="0"/>
              <a:t>Temperature profile of a PE melt after emersion of a flat film die</a:t>
            </a:r>
          </a:p>
          <a:p>
            <a:pPr eaLnBrk="1" hangingPunct="1"/>
            <a:endParaRPr lang="en-US"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49688" y="9377363"/>
            <a:ext cx="2946400" cy="493712"/>
          </a:xfrm>
          <a:prstGeom prst="rect">
            <a:avLst/>
          </a:prstGeom>
          <a:noFill/>
        </p:spPr>
        <p:txBody>
          <a:bodyPr/>
          <a:lstStyle>
            <a:lvl1pPr defTabSz="955675">
              <a:defRPr>
                <a:solidFill>
                  <a:schemeClr val="tx1"/>
                </a:solidFill>
                <a:latin typeface="Arial" charset="0"/>
              </a:defRPr>
            </a:lvl1pPr>
            <a:lvl2pPr marL="742950" indent="-285750" defTabSz="955675">
              <a:defRPr>
                <a:solidFill>
                  <a:schemeClr val="tx1"/>
                </a:solidFill>
                <a:latin typeface="Arial" charset="0"/>
              </a:defRPr>
            </a:lvl2pPr>
            <a:lvl3pPr marL="1143000" indent="-228600" defTabSz="955675">
              <a:defRPr>
                <a:solidFill>
                  <a:schemeClr val="tx1"/>
                </a:solidFill>
                <a:latin typeface="Arial" charset="0"/>
              </a:defRPr>
            </a:lvl3pPr>
            <a:lvl4pPr marL="1600200" indent="-228600" defTabSz="955675">
              <a:defRPr>
                <a:solidFill>
                  <a:schemeClr val="tx1"/>
                </a:solidFill>
                <a:latin typeface="Arial" charset="0"/>
              </a:defRPr>
            </a:lvl4pPr>
            <a:lvl5pPr marL="2057400" indent="-228600" defTabSz="955675">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r>
              <a:rPr lang="en-US" altLang="de-DE" smtClean="0"/>
              <a:t>Page </a:t>
            </a:r>
            <a:fld id="{1A5AE928-1651-4FF7-8532-47CCBD95E322}" type="slidenum">
              <a:rPr lang="en-US" altLang="de-DE" smtClean="0"/>
              <a:pPr/>
              <a:t>10</a:t>
            </a:fld>
            <a:endParaRPr lang="en-US" alt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49688" y="9377363"/>
            <a:ext cx="2946400" cy="493712"/>
          </a:xfrm>
          <a:prstGeom prst="rect">
            <a:avLst/>
          </a:prstGeom>
          <a:noFill/>
        </p:spPr>
        <p:txBody>
          <a:bodyPr/>
          <a:lstStyle>
            <a:lvl1pPr defTabSz="955675">
              <a:defRPr>
                <a:solidFill>
                  <a:schemeClr val="tx1"/>
                </a:solidFill>
                <a:latin typeface="Arial" charset="0"/>
              </a:defRPr>
            </a:lvl1pPr>
            <a:lvl2pPr marL="742950" indent="-285750" defTabSz="955675">
              <a:defRPr>
                <a:solidFill>
                  <a:schemeClr val="tx1"/>
                </a:solidFill>
                <a:latin typeface="Arial" charset="0"/>
              </a:defRPr>
            </a:lvl2pPr>
            <a:lvl3pPr marL="1143000" indent="-228600" defTabSz="955675">
              <a:defRPr>
                <a:solidFill>
                  <a:schemeClr val="tx1"/>
                </a:solidFill>
                <a:latin typeface="Arial" charset="0"/>
              </a:defRPr>
            </a:lvl3pPr>
            <a:lvl4pPr marL="1600200" indent="-228600" defTabSz="955675">
              <a:defRPr>
                <a:solidFill>
                  <a:schemeClr val="tx1"/>
                </a:solidFill>
                <a:latin typeface="Arial" charset="0"/>
              </a:defRPr>
            </a:lvl4pPr>
            <a:lvl5pPr marL="2057400" indent="-228600" defTabSz="955675">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r>
              <a:rPr lang="en-US" altLang="de-DE" smtClean="0"/>
              <a:t>Page </a:t>
            </a:r>
            <a:fld id="{96C8758E-4629-4753-824C-3C26ABE1C6E4}" type="slidenum">
              <a:rPr lang="en-US" altLang="de-DE" smtClean="0"/>
              <a:pPr/>
              <a:t>12</a:t>
            </a:fld>
            <a:endParaRPr lang="en-US" alt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de-DE" smtClean="0"/>
              <a:t>Show sequence 5) High low viscous mixing from MRT DVD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49688" y="9377363"/>
            <a:ext cx="2946400" cy="493712"/>
          </a:xfrm>
          <a:prstGeom prst="rect">
            <a:avLst/>
          </a:prstGeom>
          <a:noFill/>
        </p:spPr>
        <p:txBody>
          <a:bodyPr/>
          <a:lstStyle>
            <a:lvl1pPr defTabSz="955675">
              <a:defRPr>
                <a:solidFill>
                  <a:schemeClr val="tx1"/>
                </a:solidFill>
                <a:latin typeface="Arial" charset="0"/>
              </a:defRPr>
            </a:lvl1pPr>
            <a:lvl2pPr marL="742950" indent="-285750" defTabSz="955675">
              <a:defRPr>
                <a:solidFill>
                  <a:schemeClr val="tx1"/>
                </a:solidFill>
                <a:latin typeface="Arial" charset="0"/>
              </a:defRPr>
            </a:lvl2pPr>
            <a:lvl3pPr marL="1143000" indent="-228600" defTabSz="955675">
              <a:defRPr>
                <a:solidFill>
                  <a:schemeClr val="tx1"/>
                </a:solidFill>
                <a:latin typeface="Arial" charset="0"/>
              </a:defRPr>
            </a:lvl3pPr>
            <a:lvl4pPr marL="1600200" indent="-228600" defTabSz="955675">
              <a:defRPr>
                <a:solidFill>
                  <a:schemeClr val="tx1"/>
                </a:solidFill>
                <a:latin typeface="Arial" charset="0"/>
              </a:defRPr>
            </a:lvl4pPr>
            <a:lvl5pPr marL="2057400" indent="-228600" defTabSz="955675">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r>
              <a:rPr lang="en-US" altLang="de-DE" smtClean="0"/>
              <a:t>Page </a:t>
            </a:r>
            <a:fld id="{BC7629C0-9D08-44A1-A9A6-9F1DEDEAEEAD}" type="slidenum">
              <a:rPr lang="en-US" altLang="de-DE" smtClean="0"/>
              <a:pPr/>
              <a:t>17</a:t>
            </a:fld>
            <a:endParaRPr lang="en-US" altLang="de-DE"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de-DE" smtClean="0"/>
              <a:t>Show sequence 5) High low viscous mixing from MRT DVD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9" descr="Logo_promix_RGB_3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32656"/>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5"/>
          <p:cNvSpPr>
            <a:spLocks noGrp="1"/>
          </p:cNvSpPr>
          <p:nvPr>
            <p:ph type="title"/>
          </p:nvPr>
        </p:nvSpPr>
        <p:spPr/>
        <p:txBody>
          <a:bodyPr/>
          <a:lstStyle/>
          <a:p>
            <a:r>
              <a:rPr lang="de-DE" smtClean="0"/>
              <a:t>Titelmasterformat durch Klicken bearbeiten</a:t>
            </a:r>
            <a:endParaRPr lang="de-DE"/>
          </a:p>
        </p:txBody>
      </p:sp>
      <p:pic>
        <p:nvPicPr>
          <p:cNvPr id="6" name="Picture 3" descr="C:\Users\rhartmann\Desktop\Desktop\PROMIX5-Bilder-Stand 102014\Fotos\Promix_Final\Mikroskopie PP Schaum 100y-page 1-präse.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6884910" y="3292926"/>
            <a:ext cx="2160372" cy="1666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rhartmann\Desktop\mit grauem Hintergrund\0698 2732 01-original_TA.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9118" r="11276" b="15050"/>
          <a:stretch/>
        </p:blipFill>
        <p:spPr bwMode="auto">
          <a:xfrm>
            <a:off x="6884909" y="1557324"/>
            <a:ext cx="2092430" cy="1716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5" descr="C:\Users\rhartmann\Desktop\mit grauem Hintergrund\0606 2706 01-page 1_TA.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79279" y="4987164"/>
            <a:ext cx="2166003" cy="1677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5" name="Gruppieren 14"/>
          <p:cNvGrpSpPr/>
          <p:nvPr userDrawn="1"/>
        </p:nvGrpSpPr>
        <p:grpSpPr>
          <a:xfrm>
            <a:off x="0" y="1412777"/>
            <a:ext cx="9144000" cy="5445224"/>
            <a:chOff x="623044" y="1552575"/>
            <a:chExt cx="8496300" cy="5305425"/>
          </a:xfrm>
        </p:grpSpPr>
        <p:pic>
          <p:nvPicPr>
            <p:cNvPr id="17" name="Picture 2" descr="C:\Users\rhartmann\Desktop\Folienmas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44" y="1552575"/>
              <a:ext cx="8496300" cy="53054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rhartmann\Desktop\Desktop\PROMIX5-Bilder-Stand 102014\Fotos\Promix_Final\Mikroskopie PP Schaum 100y-page 1-prä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20273" y="3384454"/>
              <a:ext cx="2007346" cy="1623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4" descr="C:\Users\rhartmann\Desktop\mit grauem Hintergrund\0698 2732 01-original_T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18" r="11276" b="15050"/>
            <a:stretch/>
          </p:blipFill>
          <p:spPr bwMode="auto">
            <a:xfrm>
              <a:off x="7020272" y="1693411"/>
              <a:ext cx="1944216" cy="1672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5" descr="C:\Users\rhartmann\Desktop\mit grauem Hintergrund\0606 2706 01-page 1_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5041" y="5035194"/>
              <a:ext cx="2012578" cy="1634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29849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4552006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980727"/>
            <a:ext cx="2127250" cy="541848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314325" y="980727"/>
            <a:ext cx="6230938" cy="541848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9856777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abelle">
    <p:bg>
      <p:bgRef idx="1001">
        <a:schemeClr val="bg1"/>
      </p:bgRef>
    </p:bg>
    <p:spTree>
      <p:nvGrpSpPr>
        <p:cNvPr id="1" name=""/>
        <p:cNvGrpSpPr/>
        <p:nvPr/>
      </p:nvGrpSpPr>
      <p:grpSpPr>
        <a:xfrm>
          <a:off x="0" y="0"/>
          <a:ext cx="0" cy="0"/>
          <a:chOff x="0" y="0"/>
          <a:chExt cx="0" cy="0"/>
        </a:xfrm>
      </p:grpSpPr>
      <p:sp>
        <p:nvSpPr>
          <p:cNvPr id="3" name="Tabellenplatzhalter 2"/>
          <p:cNvSpPr>
            <a:spLocks noGrp="1"/>
          </p:cNvSpPr>
          <p:nvPr>
            <p:ph type="tbl" idx="1"/>
          </p:nvPr>
        </p:nvSpPr>
        <p:spPr>
          <a:xfrm>
            <a:off x="314325" y="971550"/>
            <a:ext cx="8510588" cy="5427663"/>
          </a:xfrm>
        </p:spPr>
        <p:txBody>
          <a:bodyPr/>
          <a:lstStyle/>
          <a:p>
            <a:pPr lvl="0"/>
            <a:endParaRPr lang="de-CH" noProof="0" smtClean="0"/>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008878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838587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Leer">
    <p:spTree>
      <p:nvGrpSpPr>
        <p:cNvPr id="1" name=""/>
        <p:cNvGrpSpPr/>
        <p:nvPr/>
      </p:nvGrpSpPr>
      <p:grpSpPr>
        <a:xfrm>
          <a:off x="0" y="0"/>
          <a:ext cx="0" cy="0"/>
          <a:chOff x="0" y="0"/>
          <a:chExt cx="0" cy="0"/>
        </a:xfrm>
      </p:grpSpPr>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cxnSp>
        <p:nvCxnSpPr>
          <p:cNvPr id="7"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83092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cxnSp>
        <p:nvCxnSpPr>
          <p:cNvPr id="4"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19478376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107980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7788159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0663139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9539230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
        <p:nvSpPr>
          <p:cNvPr id="8" name="Textplatzhalter 7"/>
          <p:cNvSpPr>
            <a:spLocks noGrp="1"/>
          </p:cNvSpPr>
          <p:nvPr>
            <p:ph type="body" sz="quarter" idx="10"/>
          </p:nvPr>
        </p:nvSpPr>
        <p:spPr>
          <a:xfrm>
            <a:off x="395288" y="1052512"/>
            <a:ext cx="8280400" cy="2160463"/>
          </a:xfrm>
        </p:spPr>
        <p:txBody>
          <a:bodyPr/>
          <a:lstStyle>
            <a:lvl1pPr>
              <a:defRPr sz="18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0703114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9539230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4165399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0029738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8_Titel und Inhalt">
    <p:spTree>
      <p:nvGrpSpPr>
        <p:cNvPr id="1" name=""/>
        <p:cNvGrpSpPr/>
        <p:nvPr/>
      </p:nvGrpSpPr>
      <p:grpSpPr>
        <a:xfrm>
          <a:off x="0" y="0"/>
          <a:ext cx="0" cy="0"/>
          <a:chOff x="0" y="0"/>
          <a:chExt cx="0" cy="0"/>
        </a:xfrm>
      </p:grpSpPr>
      <p:pic>
        <p:nvPicPr>
          <p:cNvPr id="3" name="Picture 2" descr="P:\Vorlagen\Promix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60350"/>
            <a:ext cx="1800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pic>
        <p:nvPicPr>
          <p:cNvPr id="6" name="Picture 2" descr="P:\Vorlagen\Promix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260350"/>
            <a:ext cx="1800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98336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9_Titel und Inhalt">
    <p:spTree>
      <p:nvGrpSpPr>
        <p:cNvPr id="1" name=""/>
        <p:cNvGrpSpPr/>
        <p:nvPr/>
      </p:nvGrpSpPr>
      <p:grpSpPr>
        <a:xfrm>
          <a:off x="0" y="0"/>
          <a:ext cx="0" cy="0"/>
          <a:chOff x="0" y="0"/>
          <a:chExt cx="0" cy="0"/>
        </a:xfrm>
      </p:grpSpPr>
      <p:pic>
        <p:nvPicPr>
          <p:cNvPr id="3" name="Picture 2" descr="P:\Vorlagen\Promix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60350"/>
            <a:ext cx="1800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pic>
        <p:nvPicPr>
          <p:cNvPr id="6" name="Picture 2" descr="P:\Vorlagen\Promix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260350"/>
            <a:ext cx="1800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98336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9" descr="Logo_promix_RGB_3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32656"/>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3" descr="SUGB08_PP_2009_04.jpg"/>
          <p:cNvPicPr>
            <a:picLocks/>
          </p:cNvPicPr>
          <p:nvPr userDrawn="1"/>
        </p:nvPicPr>
        <p:blipFill>
          <a:blip r:embed="rId3">
            <a:extLst>
              <a:ext uri="{28A0092B-C50C-407E-A947-70E740481C1C}">
                <a14:useLocalDpi xmlns:a14="http://schemas.microsoft.com/office/drawing/2010/main" val="0"/>
              </a:ext>
            </a:extLst>
          </a:blip>
          <a:srcRect t="189" r="39272" b="-2"/>
          <a:stretch>
            <a:fillRect/>
          </a:stretch>
        </p:blipFill>
        <p:spPr bwMode="auto">
          <a:xfrm>
            <a:off x="0" y="1819275"/>
            <a:ext cx="555307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3"/>
          <p:cNvPicPr>
            <a:picLocks noChangeAspect="1"/>
          </p:cNvPicPr>
          <p:nvPr userDrawn="1"/>
        </p:nvPicPr>
        <p:blipFill>
          <a:blip r:embed="rId4">
            <a:extLst>
              <a:ext uri="{28A0092B-C50C-407E-A947-70E740481C1C}">
                <a14:useLocalDpi xmlns:a14="http://schemas.microsoft.com/office/drawing/2010/main" val="0"/>
              </a:ext>
            </a:extLst>
          </a:blip>
          <a:srcRect l="17661" r="11142"/>
          <a:stretch>
            <a:fillRect/>
          </a:stretch>
        </p:blipFill>
        <p:spPr bwMode="auto">
          <a:xfrm>
            <a:off x="5553075" y="1824038"/>
            <a:ext cx="359092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5"/>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1809974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
        <p:nvSpPr>
          <p:cNvPr id="8" name="Textplatzhalter 7"/>
          <p:cNvSpPr>
            <a:spLocks noGrp="1"/>
          </p:cNvSpPr>
          <p:nvPr>
            <p:ph type="body" sz="quarter" idx="10"/>
          </p:nvPr>
        </p:nvSpPr>
        <p:spPr>
          <a:xfrm>
            <a:off x="395288" y="1052512"/>
            <a:ext cx="8280400" cy="2160463"/>
          </a:xfrm>
        </p:spPr>
        <p:txBody>
          <a:bodyPr/>
          <a:lstStyle>
            <a:lvl1pPr>
              <a:defRPr sz="18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089137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197691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14325" y="971550"/>
            <a:ext cx="4178300"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5025" y="971550"/>
            <a:ext cx="4179888"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41812304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049386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584786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0752837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5572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98798"/>
            <a:ext cx="3008313" cy="1162050"/>
          </a:xfrm>
        </p:spPr>
        <p:txBody>
          <a:bodyPr/>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Tree>
    <p:extLst>
      <p:ext uri="{BB962C8B-B14F-4D97-AF65-F5344CB8AC3E}">
        <p14:creationId xmlns:p14="http://schemas.microsoft.com/office/powerpoint/2010/main" val="22057907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094510"/>
            <a:ext cx="5486400" cy="566738"/>
          </a:xfrm>
        </p:spPr>
        <p:txBody>
          <a:bodyPr/>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1052735"/>
            <a:ext cx="5486400" cy="3888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092452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2642768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980727"/>
            <a:ext cx="2127250" cy="541848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314325" y="980727"/>
            <a:ext cx="6230938" cy="541848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412307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Tabelle">
    <p:bg>
      <p:bgRef idx="1001">
        <a:schemeClr val="bg1"/>
      </p:bgRef>
    </p:bg>
    <p:spTree>
      <p:nvGrpSpPr>
        <p:cNvPr id="1" name=""/>
        <p:cNvGrpSpPr/>
        <p:nvPr/>
      </p:nvGrpSpPr>
      <p:grpSpPr>
        <a:xfrm>
          <a:off x="0" y="0"/>
          <a:ext cx="0" cy="0"/>
          <a:chOff x="0" y="0"/>
          <a:chExt cx="0" cy="0"/>
        </a:xfrm>
      </p:grpSpPr>
      <p:sp>
        <p:nvSpPr>
          <p:cNvPr id="3" name="Tabellenplatzhalter 2"/>
          <p:cNvSpPr>
            <a:spLocks noGrp="1"/>
          </p:cNvSpPr>
          <p:nvPr>
            <p:ph type="tbl" idx="1"/>
          </p:nvPr>
        </p:nvSpPr>
        <p:spPr>
          <a:xfrm>
            <a:off x="314325" y="971550"/>
            <a:ext cx="8510588" cy="5427663"/>
          </a:xfrm>
        </p:spPr>
        <p:txBody>
          <a:bodyPr/>
          <a:lstStyle/>
          <a:p>
            <a:pPr lvl="0"/>
            <a:endParaRPr lang="de-CH" noProof="0" smtClean="0"/>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017850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42525292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17237404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80974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14325" y="971550"/>
            <a:ext cx="4178300"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5025" y="971550"/>
            <a:ext cx="4179888"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022781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CH"/>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CH"/>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3C62DDA-4928-4DE3-B174-F1E3357245EC}" type="slidenum">
              <a:rPr lang="de-CH"/>
              <a:pPr>
                <a:defRPr/>
              </a:pPr>
              <a:t>‹Nr.›</a:t>
            </a:fld>
            <a:endParaRPr lang="de-CH"/>
          </a:p>
        </p:txBody>
      </p:sp>
    </p:spTree>
    <p:extLst>
      <p:ext uri="{BB962C8B-B14F-4D97-AF65-F5344CB8AC3E}">
        <p14:creationId xmlns:p14="http://schemas.microsoft.com/office/powerpoint/2010/main" val="6781085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02383693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152189651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19028106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0662584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95977037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59414" name="Rectangle 22"/>
          <p:cNvSpPr>
            <a:spLocks noGrp="1" noChangeArrowheads="1"/>
          </p:cNvSpPr>
          <p:nvPr>
            <p:ph type="ctrTitle"/>
          </p:nvPr>
        </p:nvSpPr>
        <p:spPr>
          <a:xfrm>
            <a:off x="314325" y="620688"/>
            <a:ext cx="7058025" cy="749300"/>
          </a:xfrm>
        </p:spPr>
        <p:txBody>
          <a:bodyPr anchor="t"/>
          <a:lstStyle>
            <a:lvl1pPr>
              <a:defRPr>
                <a:solidFill>
                  <a:schemeClr val="tx1"/>
                </a:solidFill>
              </a:defRPr>
            </a:lvl1pPr>
          </a:lstStyle>
          <a:p>
            <a:pPr lvl="0"/>
            <a:r>
              <a:rPr lang="de-DE" noProof="0" smtClean="0"/>
              <a:t>Titelmasterformat durch Klicken bearbeiten</a:t>
            </a:r>
            <a:endParaRPr lang="en-US" noProof="0" dirty="0" smtClean="0"/>
          </a:p>
        </p:txBody>
      </p:sp>
      <p:pic>
        <p:nvPicPr>
          <p:cNvPr id="1026" name="Picture 2" descr="C:\Users\rhartmann\Desktop\Master-SM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0259"/>
            <a:ext cx="9151106" cy="5455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9" descr="Logo_promix_RGB_30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8925" y="313978"/>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2732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cxnSp>
        <p:nvCxnSpPr>
          <p:cNvPr id="7"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platzhalter 7"/>
          <p:cNvSpPr>
            <a:spLocks noGrp="1"/>
          </p:cNvSpPr>
          <p:nvPr>
            <p:ph type="body" sz="quarter" idx="10"/>
          </p:nvPr>
        </p:nvSpPr>
        <p:spPr>
          <a:xfrm>
            <a:off x="323850" y="1052512"/>
            <a:ext cx="8351838" cy="2160463"/>
          </a:xfrm>
        </p:spPr>
        <p:txBody>
          <a:bodyPr/>
          <a:lstStyle>
            <a:lvl1pPr>
              <a:defRPr sz="18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5505742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420123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14325" y="971550"/>
            <a:ext cx="4178300"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4645025" y="971550"/>
            <a:ext cx="4179888"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184703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47658565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99465487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9957066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583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3008313" cy="526380"/>
          </a:xfrm>
        </p:spPr>
        <p:txBody>
          <a:bodyPr/>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30831476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225752"/>
            <a:ext cx="5486400" cy="566738"/>
          </a:xfrm>
        </p:spPr>
        <p:txBody>
          <a:bodyPr/>
          <a:lstStyle>
            <a:lvl1pPr algn="l">
              <a:defRPr sz="2000" b="1"/>
            </a:lvl1pPr>
          </a:lstStyle>
          <a:p>
            <a:r>
              <a:rPr lang="de-DE" dirty="0" smtClean="0"/>
              <a:t>Titelmasterformat durch Klicken bearbeiten</a:t>
            </a:r>
            <a:endParaRPr lang="de-CH" dirty="0"/>
          </a:p>
        </p:txBody>
      </p:sp>
      <p:sp>
        <p:nvSpPr>
          <p:cNvPr id="3" name="Bildplatzhalter 2"/>
          <p:cNvSpPr>
            <a:spLocks noGrp="1"/>
          </p:cNvSpPr>
          <p:nvPr>
            <p:ph type="pic" idx="1"/>
          </p:nvPr>
        </p:nvSpPr>
        <p:spPr>
          <a:xfrm>
            <a:off x="1792288" y="97038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smtClean="0"/>
          </a:p>
        </p:txBody>
      </p:sp>
      <p:sp>
        <p:nvSpPr>
          <p:cNvPr id="4" name="Textplatzhalt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323952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2014346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908719"/>
            <a:ext cx="2127250" cy="5490493"/>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314325" y="908719"/>
            <a:ext cx="6230938" cy="549049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87052478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14325" y="112713"/>
            <a:ext cx="6850063" cy="717550"/>
          </a:xfr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314325" y="971550"/>
            <a:ext cx="8510588" cy="5427663"/>
          </a:xfrm>
        </p:spPr>
        <p:txBody>
          <a:bodyPr/>
          <a:lstStyle>
            <a:lvl1pPr>
              <a:buClr>
                <a:srgbClr val="C8000F"/>
              </a:buClr>
              <a:defRPr/>
            </a:lvl1pPr>
          </a:lstStyle>
          <a:p>
            <a:pPr lvl="0"/>
            <a:r>
              <a:rPr lang="de-DE" noProof="0" smtClean="0"/>
              <a:t>Tabelle durch Klicken auf Symbol hinzufügen</a:t>
            </a:r>
            <a:endParaRPr lang="de-CH" noProof="0" smtClean="0"/>
          </a:p>
        </p:txBody>
      </p:sp>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54154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Leer">
    <p:spTree>
      <p:nvGrpSpPr>
        <p:cNvPr id="1" name=""/>
        <p:cNvGrpSpPr/>
        <p:nvPr/>
      </p:nvGrpSpPr>
      <p:grpSpPr>
        <a:xfrm>
          <a:off x="0" y="0"/>
          <a:ext cx="0" cy="0"/>
          <a:chOff x="0" y="0"/>
          <a:chExt cx="0" cy="0"/>
        </a:xfrm>
      </p:grpSpPr>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spTree>
    <p:extLst>
      <p:ext uri="{BB962C8B-B14F-4D97-AF65-F5344CB8AC3E}">
        <p14:creationId xmlns:p14="http://schemas.microsoft.com/office/powerpoint/2010/main" val="28253810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59414" name="Rectangle 22"/>
          <p:cNvSpPr>
            <a:spLocks noGrp="1" noChangeArrowheads="1"/>
          </p:cNvSpPr>
          <p:nvPr>
            <p:ph type="ctrTitle"/>
          </p:nvPr>
        </p:nvSpPr>
        <p:spPr>
          <a:xfrm>
            <a:off x="314325" y="620688"/>
            <a:ext cx="7058025" cy="749300"/>
          </a:xfrm>
        </p:spPr>
        <p:txBody>
          <a:bodyPr anchor="t"/>
          <a:lstStyle>
            <a:lvl1pPr>
              <a:defRPr>
                <a:solidFill>
                  <a:schemeClr val="tx1"/>
                </a:solidFill>
              </a:defRPr>
            </a:lvl1pPr>
          </a:lstStyle>
          <a:p>
            <a:pPr lvl="0"/>
            <a:r>
              <a:rPr lang="de-DE" noProof="0" smtClean="0"/>
              <a:t>Titelmasterformat durch Klicken bearbeiten</a:t>
            </a:r>
            <a:endParaRPr lang="en-US" noProof="0" dirty="0" smtClean="0"/>
          </a:p>
        </p:txBody>
      </p:sp>
      <p:pic>
        <p:nvPicPr>
          <p:cNvPr id="6" name="Picture 29" descr="Logo_promix_RGB_3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13978"/>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247503"/>
            <a:ext cx="9144000" cy="2333625"/>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1203"/>
          <a:stretch/>
        </p:blipFill>
        <p:spPr bwMode="auto">
          <a:xfrm>
            <a:off x="569921" y="4608512"/>
            <a:ext cx="8004158" cy="224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660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275280174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cxnSp>
        <p:nvCxnSpPr>
          <p:cNvPr id="7"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platzhalter 7"/>
          <p:cNvSpPr>
            <a:spLocks noGrp="1"/>
          </p:cNvSpPr>
          <p:nvPr>
            <p:ph type="body" sz="quarter" idx="10"/>
          </p:nvPr>
        </p:nvSpPr>
        <p:spPr>
          <a:xfrm>
            <a:off x="323850" y="1052512"/>
            <a:ext cx="8351838" cy="2160463"/>
          </a:xfrm>
        </p:spPr>
        <p:txBody>
          <a:bodyPr/>
          <a:lstStyle>
            <a:lvl1pPr>
              <a:defRPr sz="18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4486633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08243764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14325" y="971550"/>
            <a:ext cx="4178300"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4645025" y="971550"/>
            <a:ext cx="4179888" cy="542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87083912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20539621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5529974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04364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3008313" cy="526380"/>
          </a:xfrm>
        </p:spPr>
        <p:txBody>
          <a:bodyPr/>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0534070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225752"/>
            <a:ext cx="5486400" cy="566738"/>
          </a:xfrm>
        </p:spPr>
        <p:txBody>
          <a:bodyPr/>
          <a:lstStyle>
            <a:lvl1pPr algn="l">
              <a:defRPr sz="2000" b="1"/>
            </a:lvl1pPr>
          </a:lstStyle>
          <a:p>
            <a:r>
              <a:rPr lang="de-DE" dirty="0" smtClean="0"/>
              <a:t>Titelmasterformat durch Klicken bearbeiten</a:t>
            </a:r>
            <a:endParaRPr lang="de-CH" dirty="0"/>
          </a:p>
        </p:txBody>
      </p:sp>
      <p:sp>
        <p:nvSpPr>
          <p:cNvPr id="3" name="Bildplatzhalter 2"/>
          <p:cNvSpPr>
            <a:spLocks noGrp="1"/>
          </p:cNvSpPr>
          <p:nvPr>
            <p:ph type="pic" idx="1"/>
          </p:nvPr>
        </p:nvSpPr>
        <p:spPr>
          <a:xfrm>
            <a:off x="1792288" y="97038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smtClean="0"/>
          </a:p>
        </p:txBody>
      </p:sp>
      <p:sp>
        <p:nvSpPr>
          <p:cNvPr id="4" name="Textplatzhalt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61695265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8120978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908719"/>
            <a:ext cx="2127250" cy="5490493"/>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314325" y="908719"/>
            <a:ext cx="6230938" cy="549049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4612073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71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14325" y="112713"/>
            <a:ext cx="6850063" cy="717550"/>
          </a:xfr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314325" y="971550"/>
            <a:ext cx="8510588" cy="5427663"/>
          </a:xfrm>
        </p:spPr>
        <p:txBody>
          <a:bodyPr/>
          <a:lstStyle>
            <a:lvl1pPr>
              <a:buClr>
                <a:srgbClr val="C8000F"/>
              </a:buClr>
              <a:defRPr/>
            </a:lvl1pPr>
          </a:lstStyle>
          <a:p>
            <a:pPr lvl="0"/>
            <a:r>
              <a:rPr lang="de-DE" noProof="0" smtClean="0"/>
              <a:t>Tabelle durch Klicken auf Symbol hinzufügen</a:t>
            </a:r>
            <a:endParaRPr lang="de-CH" noProof="0" smtClean="0"/>
          </a:p>
        </p:txBody>
      </p:sp>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03338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Leer">
    <p:spTree>
      <p:nvGrpSpPr>
        <p:cNvPr id="1" name=""/>
        <p:cNvGrpSpPr/>
        <p:nvPr/>
      </p:nvGrpSpPr>
      <p:grpSpPr>
        <a:xfrm>
          <a:off x="0" y="0"/>
          <a:ext cx="0" cy="0"/>
          <a:chOff x="0" y="0"/>
          <a:chExt cx="0" cy="0"/>
        </a:xfrm>
      </p:grpSpPr>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spTree>
    <p:extLst>
      <p:ext uri="{BB962C8B-B14F-4D97-AF65-F5344CB8AC3E}">
        <p14:creationId xmlns:p14="http://schemas.microsoft.com/office/powerpoint/2010/main" val="46739206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25846998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cxnSp>
        <p:nvCxnSpPr>
          <p:cNvPr id="5"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53893988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Leer">
    <p:spTree>
      <p:nvGrpSpPr>
        <p:cNvPr id="1" name=""/>
        <p:cNvGrpSpPr/>
        <p:nvPr/>
      </p:nvGrpSpPr>
      <p:grpSpPr>
        <a:xfrm>
          <a:off x="0" y="0"/>
          <a:ext cx="0" cy="0"/>
          <a:chOff x="0" y="0"/>
          <a:chExt cx="0" cy="0"/>
        </a:xfrm>
      </p:grpSpPr>
      <p:cxnSp>
        <p:nvCxnSpPr>
          <p:cNvPr id="5"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itel 3"/>
          <p:cNvSpPr>
            <a:spLocks noGrp="1"/>
          </p:cNvSpPr>
          <p:nvPr>
            <p:ph type="title"/>
          </p:nvPr>
        </p:nvSpPr>
        <p:spPr>
          <a:xfrm>
            <a:off x="314325" y="112713"/>
            <a:ext cx="6201891" cy="717550"/>
          </a:xfrm>
        </p:spPr>
        <p:txBody>
          <a:bodyPr/>
          <a:lstStyle/>
          <a:p>
            <a:r>
              <a:rPr lang="de-DE" smtClean="0"/>
              <a:t>Titelmasterformat durch Klicken bearbeiten</a:t>
            </a:r>
            <a:endParaRPr lang="de-CH" dirty="0"/>
          </a:p>
        </p:txBody>
      </p:sp>
      <p:cxnSp>
        <p:nvCxnSpPr>
          <p:cNvPr id="7"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138683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98798"/>
            <a:ext cx="3008313" cy="1162050"/>
          </a:xfrm>
        </p:spPr>
        <p:txBody>
          <a:bodyPr/>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Tree>
    <p:extLst>
      <p:ext uri="{BB962C8B-B14F-4D97-AF65-F5344CB8AC3E}">
        <p14:creationId xmlns:p14="http://schemas.microsoft.com/office/powerpoint/2010/main" val="2550635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094510"/>
            <a:ext cx="5486400" cy="566738"/>
          </a:xfrm>
        </p:spPr>
        <p:txBody>
          <a:bodyPr/>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1052735"/>
            <a:ext cx="5486400" cy="3888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2846283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jpe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14325" y="971550"/>
            <a:ext cx="8510588"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de-DE" dirty="0" smtClean="0"/>
              <a:t>Click to edit textbox</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7" name="Rectangle 11"/>
          <p:cNvSpPr>
            <a:spLocks noGrp="1" noChangeArrowheads="1"/>
          </p:cNvSpPr>
          <p:nvPr>
            <p:ph type="title"/>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de-DE" dirty="0" smtClean="0"/>
              <a:t>Click to edit title</a:t>
            </a:r>
          </a:p>
        </p:txBody>
      </p:sp>
      <p:cxnSp>
        <p:nvCxnSpPr>
          <p:cNvPr id="6"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29" descr="Logo_promix_RGB_300"/>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638925" y="169962"/>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4" r:id="rId1"/>
    <p:sldLayoutId id="2147484565"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6" r:id="rId12"/>
    <p:sldLayoutId id="2147484567" r:id="rId13"/>
    <p:sldLayoutId id="2147484636" r:id="rId14"/>
    <p:sldLayoutId id="2147484640" r:id="rId15"/>
    <p:sldLayoutId id="2147484644" r:id="rId16"/>
    <p:sldLayoutId id="2147484646" r:id="rId17"/>
    <p:sldLayoutId id="2147484647" r:id="rId18"/>
    <p:sldLayoutId id="2147484651" r:id="rId19"/>
    <p:sldLayoutId id="2147484653" r:id="rId20"/>
    <p:sldLayoutId id="2147484657" r:id="rId21"/>
    <p:sldLayoutId id="2147484660" r:id="rId22"/>
    <p:sldLayoutId id="2147484663" r:id="rId23"/>
    <p:sldLayoutId id="2147484664" r:id="rId24"/>
  </p:sldLayoutIdLst>
  <p:timing>
    <p:tnLst>
      <p:par>
        <p:cTn id="1" dur="indefinite" restart="never" nodeType="tmRoot"/>
      </p:par>
    </p:tnLst>
  </p:timing>
  <p:txStyles>
    <p:titleStyle>
      <a:lvl1pPr algn="l" defTabSz="952500" rtl="0" eaLnBrk="0" fontAlgn="base" hangingPunct="0">
        <a:lnSpc>
          <a:spcPct val="112000"/>
        </a:lnSpc>
        <a:spcBef>
          <a:spcPct val="0"/>
        </a:spcBef>
        <a:spcAft>
          <a:spcPct val="0"/>
        </a:spcAft>
        <a:defRPr sz="2200" b="1">
          <a:solidFill>
            <a:schemeClr val="tx1"/>
          </a:solidFill>
          <a:latin typeface="+mj-lt"/>
          <a:ea typeface="+mj-ea"/>
          <a:cs typeface="+mj-cs"/>
        </a:defRPr>
      </a:lvl1pPr>
      <a:lvl2pPr algn="l" defTabSz="952500" rtl="0" eaLnBrk="0" fontAlgn="base" hangingPunct="0">
        <a:lnSpc>
          <a:spcPct val="112000"/>
        </a:lnSpc>
        <a:spcBef>
          <a:spcPct val="0"/>
        </a:spcBef>
        <a:spcAft>
          <a:spcPct val="0"/>
        </a:spcAft>
        <a:defRPr sz="2200" b="1">
          <a:solidFill>
            <a:schemeClr val="tx1"/>
          </a:solidFill>
          <a:latin typeface="Arial" charset="0"/>
        </a:defRPr>
      </a:lvl2pPr>
      <a:lvl3pPr algn="l" defTabSz="952500" rtl="0" eaLnBrk="0" fontAlgn="base" hangingPunct="0">
        <a:lnSpc>
          <a:spcPct val="112000"/>
        </a:lnSpc>
        <a:spcBef>
          <a:spcPct val="0"/>
        </a:spcBef>
        <a:spcAft>
          <a:spcPct val="0"/>
        </a:spcAft>
        <a:defRPr sz="2200" b="1">
          <a:solidFill>
            <a:schemeClr val="tx1"/>
          </a:solidFill>
          <a:latin typeface="Arial" charset="0"/>
        </a:defRPr>
      </a:lvl3pPr>
      <a:lvl4pPr algn="l" defTabSz="952500" rtl="0" eaLnBrk="0" fontAlgn="base" hangingPunct="0">
        <a:lnSpc>
          <a:spcPct val="112000"/>
        </a:lnSpc>
        <a:spcBef>
          <a:spcPct val="0"/>
        </a:spcBef>
        <a:spcAft>
          <a:spcPct val="0"/>
        </a:spcAft>
        <a:defRPr sz="2200" b="1">
          <a:solidFill>
            <a:schemeClr val="tx1"/>
          </a:solidFill>
          <a:latin typeface="Arial" charset="0"/>
        </a:defRPr>
      </a:lvl4pPr>
      <a:lvl5pPr algn="l" defTabSz="952500" rtl="0" eaLnBrk="0" fontAlgn="base" hangingPunct="0">
        <a:lnSpc>
          <a:spcPct val="112000"/>
        </a:lnSpc>
        <a:spcBef>
          <a:spcPct val="0"/>
        </a:spcBef>
        <a:spcAft>
          <a:spcPct val="0"/>
        </a:spcAft>
        <a:defRPr sz="2200" b="1">
          <a:solidFill>
            <a:schemeClr val="tx1"/>
          </a:solidFill>
          <a:latin typeface="Arial" charset="0"/>
        </a:defRPr>
      </a:lvl5pPr>
      <a:lvl6pPr marL="457200" algn="l" defTabSz="952500" rtl="0" eaLnBrk="0" fontAlgn="base" hangingPunct="0">
        <a:lnSpc>
          <a:spcPct val="112000"/>
        </a:lnSpc>
        <a:spcBef>
          <a:spcPct val="0"/>
        </a:spcBef>
        <a:spcAft>
          <a:spcPct val="0"/>
        </a:spcAft>
        <a:defRPr sz="2200" b="1">
          <a:solidFill>
            <a:schemeClr val="tx1"/>
          </a:solidFill>
          <a:latin typeface="Arial" charset="0"/>
        </a:defRPr>
      </a:lvl6pPr>
      <a:lvl7pPr marL="914400" algn="l" defTabSz="952500" rtl="0" eaLnBrk="0" fontAlgn="base" hangingPunct="0">
        <a:lnSpc>
          <a:spcPct val="112000"/>
        </a:lnSpc>
        <a:spcBef>
          <a:spcPct val="0"/>
        </a:spcBef>
        <a:spcAft>
          <a:spcPct val="0"/>
        </a:spcAft>
        <a:defRPr sz="2200" b="1">
          <a:solidFill>
            <a:schemeClr val="tx1"/>
          </a:solidFill>
          <a:latin typeface="Arial" charset="0"/>
        </a:defRPr>
      </a:lvl7pPr>
      <a:lvl8pPr marL="1371600" algn="l" defTabSz="952500" rtl="0" eaLnBrk="0" fontAlgn="base" hangingPunct="0">
        <a:lnSpc>
          <a:spcPct val="112000"/>
        </a:lnSpc>
        <a:spcBef>
          <a:spcPct val="0"/>
        </a:spcBef>
        <a:spcAft>
          <a:spcPct val="0"/>
        </a:spcAft>
        <a:defRPr sz="2200" b="1">
          <a:solidFill>
            <a:schemeClr val="tx1"/>
          </a:solidFill>
          <a:latin typeface="Arial" charset="0"/>
        </a:defRPr>
      </a:lvl8pPr>
      <a:lvl9pPr marL="1828800" algn="l" defTabSz="952500" rtl="0" eaLnBrk="0" fontAlgn="base" hangingPunct="0">
        <a:lnSpc>
          <a:spcPct val="112000"/>
        </a:lnSpc>
        <a:spcBef>
          <a:spcPct val="0"/>
        </a:spcBef>
        <a:spcAft>
          <a:spcPct val="0"/>
        </a:spcAft>
        <a:defRPr sz="2200" b="1">
          <a:solidFill>
            <a:schemeClr val="tx1"/>
          </a:solidFill>
          <a:latin typeface="Arial" charset="0"/>
        </a:defRPr>
      </a:lvl9pPr>
    </p:titleStyle>
    <p:bodyStyle>
      <a:lvl1pPr marL="266700" indent="-266700" algn="l" defTabSz="952500" rtl="0" eaLnBrk="0" fontAlgn="base" hangingPunct="0">
        <a:spcBef>
          <a:spcPct val="0"/>
        </a:spcBef>
        <a:spcAft>
          <a:spcPct val="50000"/>
        </a:spcAft>
        <a:buClr>
          <a:srgbClr val="C8000F"/>
        </a:buClr>
        <a:buFont typeface="Wingdings" pitchFamily="2" charset="2"/>
        <a:buChar char=""/>
        <a:defRPr sz="1800">
          <a:solidFill>
            <a:schemeClr val="tx1"/>
          </a:solidFill>
          <a:latin typeface="+mn-lt"/>
          <a:ea typeface="+mn-ea"/>
          <a:cs typeface="+mn-cs"/>
        </a:defRPr>
      </a:lvl1pPr>
      <a:lvl2pPr marL="457200" indent="-188913" algn="l" defTabSz="952500" rtl="0" eaLnBrk="0" fontAlgn="base" hangingPunct="0">
        <a:spcBef>
          <a:spcPct val="0"/>
        </a:spcBef>
        <a:spcAft>
          <a:spcPct val="50000"/>
        </a:spcAft>
        <a:buClr>
          <a:srgbClr val="C8000F"/>
        </a:buClr>
        <a:buSzPct val="60000"/>
        <a:buFont typeface="Wingdings" pitchFamily="2" charset="2"/>
        <a:buChar char=""/>
        <a:defRPr sz="1600">
          <a:solidFill>
            <a:schemeClr val="tx1"/>
          </a:solidFill>
          <a:latin typeface="+mn-lt"/>
        </a:defRPr>
      </a:lvl2pPr>
      <a:lvl3pPr marL="636588" indent="-177800" algn="l" defTabSz="952500" rtl="0" eaLnBrk="0" fontAlgn="base" hangingPunct="0">
        <a:spcBef>
          <a:spcPct val="0"/>
        </a:spcBef>
        <a:spcAft>
          <a:spcPct val="50000"/>
        </a:spcAft>
        <a:buClr>
          <a:srgbClr val="C8000F"/>
        </a:buClr>
        <a:buFont typeface="Wingdings" panose="05000000000000000000" pitchFamily="2" charset="2"/>
        <a:buChar char=""/>
        <a:defRPr sz="1600">
          <a:solidFill>
            <a:schemeClr val="tx1"/>
          </a:solidFill>
          <a:latin typeface="+mn-lt"/>
        </a:defRPr>
      </a:lvl3pPr>
      <a:lvl4pPr marL="815975" indent="-177800" algn="l" defTabSz="952500" rtl="0" eaLnBrk="0" fontAlgn="base" hangingPunct="0">
        <a:spcBef>
          <a:spcPct val="0"/>
        </a:spcBef>
        <a:spcAft>
          <a:spcPct val="50000"/>
        </a:spcAft>
        <a:buClr>
          <a:srgbClr val="C8000F"/>
        </a:buClr>
        <a:buFont typeface="Wingdings" panose="05000000000000000000" pitchFamily="2" charset="2"/>
        <a:buChar char=""/>
        <a:defRPr sz="1600">
          <a:solidFill>
            <a:schemeClr val="tx1"/>
          </a:solidFill>
          <a:latin typeface="+mn-lt"/>
        </a:defRPr>
      </a:lvl4pPr>
      <a:lvl5pPr marL="995363" indent="-177800" algn="l" defTabSz="952500" rtl="0" eaLnBrk="0" fontAlgn="base" hangingPunct="0">
        <a:spcBef>
          <a:spcPct val="0"/>
        </a:spcBef>
        <a:spcAft>
          <a:spcPct val="50000"/>
        </a:spcAft>
        <a:buClr>
          <a:srgbClr val="C8000F"/>
        </a:buClr>
        <a:buFont typeface="Wingdings" panose="05000000000000000000" pitchFamily="2" charset="2"/>
        <a:buChar char=""/>
        <a:defRPr sz="1600">
          <a:solidFill>
            <a:schemeClr val="tx1"/>
          </a:solidFill>
          <a:latin typeface="+mn-lt"/>
        </a:defRPr>
      </a:lvl5pPr>
      <a:lvl6pPr marL="14525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6pPr>
      <a:lvl7pPr marL="19097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7pPr>
      <a:lvl8pPr marL="23669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8pPr>
      <a:lvl9pPr marL="28241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14325" y="971550"/>
            <a:ext cx="8510588"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de-DE" dirty="0" smtClean="0"/>
              <a:t>Click to edit textbox</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7" name="Rectangle 11"/>
          <p:cNvSpPr>
            <a:spLocks noGrp="1" noChangeArrowheads="1"/>
          </p:cNvSpPr>
          <p:nvPr>
            <p:ph type="title"/>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de-DE" dirty="0" smtClean="0"/>
              <a:t>Click to edit title</a:t>
            </a:r>
          </a:p>
        </p:txBody>
      </p:sp>
      <p:cxnSp>
        <p:nvCxnSpPr>
          <p:cNvPr id="6" name="Gerade Verbindung 5"/>
          <p:cNvCxnSpPr>
            <a:cxnSpLocks noChangeShapeType="1"/>
          </p:cNvCxnSpPr>
          <p:nvPr userDrawn="1"/>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29" descr="Logo_promix_RGB_300"/>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638925" y="169962"/>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73535"/>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 id="2147484630" r:id="rId16"/>
    <p:sldLayoutId id="2147484631" r:id="rId17"/>
    <p:sldLayoutId id="2147484634" r:id="rId18"/>
    <p:sldLayoutId id="2147484637" r:id="rId19"/>
    <p:sldLayoutId id="2147484642" r:id="rId20"/>
    <p:sldLayoutId id="2147484659" r:id="rId21"/>
  </p:sldLayoutIdLst>
  <p:timing>
    <p:tnLst>
      <p:par>
        <p:cTn id="1" dur="indefinite" restart="never" nodeType="tmRoot"/>
      </p:par>
    </p:tnLst>
  </p:timing>
  <p:txStyles>
    <p:titleStyle>
      <a:lvl1pPr algn="l" defTabSz="952500" rtl="0" eaLnBrk="0" fontAlgn="base" hangingPunct="0">
        <a:lnSpc>
          <a:spcPct val="112000"/>
        </a:lnSpc>
        <a:spcBef>
          <a:spcPct val="0"/>
        </a:spcBef>
        <a:spcAft>
          <a:spcPct val="0"/>
        </a:spcAft>
        <a:defRPr sz="2200" b="1">
          <a:solidFill>
            <a:schemeClr val="tx1"/>
          </a:solidFill>
          <a:latin typeface="+mj-lt"/>
          <a:ea typeface="+mj-ea"/>
          <a:cs typeface="+mj-cs"/>
        </a:defRPr>
      </a:lvl1pPr>
      <a:lvl2pPr algn="l" defTabSz="952500" rtl="0" eaLnBrk="0" fontAlgn="base" hangingPunct="0">
        <a:lnSpc>
          <a:spcPct val="112000"/>
        </a:lnSpc>
        <a:spcBef>
          <a:spcPct val="0"/>
        </a:spcBef>
        <a:spcAft>
          <a:spcPct val="0"/>
        </a:spcAft>
        <a:defRPr sz="2200" b="1">
          <a:solidFill>
            <a:schemeClr val="tx1"/>
          </a:solidFill>
          <a:latin typeface="Arial" charset="0"/>
        </a:defRPr>
      </a:lvl2pPr>
      <a:lvl3pPr algn="l" defTabSz="952500" rtl="0" eaLnBrk="0" fontAlgn="base" hangingPunct="0">
        <a:lnSpc>
          <a:spcPct val="112000"/>
        </a:lnSpc>
        <a:spcBef>
          <a:spcPct val="0"/>
        </a:spcBef>
        <a:spcAft>
          <a:spcPct val="0"/>
        </a:spcAft>
        <a:defRPr sz="2200" b="1">
          <a:solidFill>
            <a:schemeClr val="tx1"/>
          </a:solidFill>
          <a:latin typeface="Arial" charset="0"/>
        </a:defRPr>
      </a:lvl3pPr>
      <a:lvl4pPr algn="l" defTabSz="952500" rtl="0" eaLnBrk="0" fontAlgn="base" hangingPunct="0">
        <a:lnSpc>
          <a:spcPct val="112000"/>
        </a:lnSpc>
        <a:spcBef>
          <a:spcPct val="0"/>
        </a:spcBef>
        <a:spcAft>
          <a:spcPct val="0"/>
        </a:spcAft>
        <a:defRPr sz="2200" b="1">
          <a:solidFill>
            <a:schemeClr val="tx1"/>
          </a:solidFill>
          <a:latin typeface="Arial" charset="0"/>
        </a:defRPr>
      </a:lvl4pPr>
      <a:lvl5pPr algn="l" defTabSz="952500" rtl="0" eaLnBrk="0" fontAlgn="base" hangingPunct="0">
        <a:lnSpc>
          <a:spcPct val="112000"/>
        </a:lnSpc>
        <a:spcBef>
          <a:spcPct val="0"/>
        </a:spcBef>
        <a:spcAft>
          <a:spcPct val="0"/>
        </a:spcAft>
        <a:defRPr sz="2200" b="1">
          <a:solidFill>
            <a:schemeClr val="tx1"/>
          </a:solidFill>
          <a:latin typeface="Arial" charset="0"/>
        </a:defRPr>
      </a:lvl5pPr>
      <a:lvl6pPr marL="457200" algn="l" defTabSz="952500" rtl="0" eaLnBrk="0" fontAlgn="base" hangingPunct="0">
        <a:lnSpc>
          <a:spcPct val="112000"/>
        </a:lnSpc>
        <a:spcBef>
          <a:spcPct val="0"/>
        </a:spcBef>
        <a:spcAft>
          <a:spcPct val="0"/>
        </a:spcAft>
        <a:defRPr sz="2200" b="1">
          <a:solidFill>
            <a:schemeClr val="tx1"/>
          </a:solidFill>
          <a:latin typeface="Arial" charset="0"/>
        </a:defRPr>
      </a:lvl6pPr>
      <a:lvl7pPr marL="914400" algn="l" defTabSz="952500" rtl="0" eaLnBrk="0" fontAlgn="base" hangingPunct="0">
        <a:lnSpc>
          <a:spcPct val="112000"/>
        </a:lnSpc>
        <a:spcBef>
          <a:spcPct val="0"/>
        </a:spcBef>
        <a:spcAft>
          <a:spcPct val="0"/>
        </a:spcAft>
        <a:defRPr sz="2200" b="1">
          <a:solidFill>
            <a:schemeClr val="tx1"/>
          </a:solidFill>
          <a:latin typeface="Arial" charset="0"/>
        </a:defRPr>
      </a:lvl7pPr>
      <a:lvl8pPr marL="1371600" algn="l" defTabSz="952500" rtl="0" eaLnBrk="0" fontAlgn="base" hangingPunct="0">
        <a:lnSpc>
          <a:spcPct val="112000"/>
        </a:lnSpc>
        <a:spcBef>
          <a:spcPct val="0"/>
        </a:spcBef>
        <a:spcAft>
          <a:spcPct val="0"/>
        </a:spcAft>
        <a:defRPr sz="2200" b="1">
          <a:solidFill>
            <a:schemeClr val="tx1"/>
          </a:solidFill>
          <a:latin typeface="Arial" charset="0"/>
        </a:defRPr>
      </a:lvl8pPr>
      <a:lvl9pPr marL="1828800" algn="l" defTabSz="952500" rtl="0" eaLnBrk="0" fontAlgn="base" hangingPunct="0">
        <a:lnSpc>
          <a:spcPct val="112000"/>
        </a:lnSpc>
        <a:spcBef>
          <a:spcPct val="0"/>
        </a:spcBef>
        <a:spcAft>
          <a:spcPct val="0"/>
        </a:spcAft>
        <a:defRPr sz="2200" b="1">
          <a:solidFill>
            <a:schemeClr val="tx1"/>
          </a:solidFill>
          <a:latin typeface="Arial" charset="0"/>
        </a:defRPr>
      </a:lvl9pPr>
    </p:titleStyle>
    <p:bodyStyle>
      <a:lvl1pPr marL="266700" indent="-266700" algn="l" defTabSz="952500" rtl="0" eaLnBrk="0" fontAlgn="base" hangingPunct="0">
        <a:spcBef>
          <a:spcPct val="0"/>
        </a:spcBef>
        <a:spcAft>
          <a:spcPct val="50000"/>
        </a:spcAft>
        <a:buClr>
          <a:srgbClr val="C8000F"/>
        </a:buClr>
        <a:buFont typeface="Wingdings" pitchFamily="2" charset="2"/>
        <a:buChar char=""/>
        <a:defRPr sz="1800">
          <a:solidFill>
            <a:schemeClr val="tx1"/>
          </a:solidFill>
          <a:latin typeface="+mn-lt"/>
          <a:ea typeface="+mn-ea"/>
          <a:cs typeface="+mn-cs"/>
        </a:defRPr>
      </a:lvl1pPr>
      <a:lvl2pPr marL="457200" indent="-188913" algn="l" defTabSz="952500" rtl="0" eaLnBrk="0" fontAlgn="base" hangingPunct="0">
        <a:spcBef>
          <a:spcPct val="0"/>
        </a:spcBef>
        <a:spcAft>
          <a:spcPct val="50000"/>
        </a:spcAft>
        <a:buClr>
          <a:srgbClr val="C8000F"/>
        </a:buClr>
        <a:buSzPct val="60000"/>
        <a:buFont typeface="Wingdings" pitchFamily="2" charset="2"/>
        <a:buChar char=""/>
        <a:defRPr sz="1600">
          <a:solidFill>
            <a:schemeClr val="tx1"/>
          </a:solidFill>
          <a:latin typeface="+mn-lt"/>
        </a:defRPr>
      </a:lvl2pPr>
      <a:lvl3pPr marL="636588" indent="-177800" algn="l" defTabSz="952500" rtl="0" eaLnBrk="0" fontAlgn="base" hangingPunct="0">
        <a:spcBef>
          <a:spcPct val="0"/>
        </a:spcBef>
        <a:spcAft>
          <a:spcPct val="50000"/>
        </a:spcAft>
        <a:buClr>
          <a:srgbClr val="C8000F"/>
        </a:buClr>
        <a:buFont typeface="Wingdings" panose="05000000000000000000" pitchFamily="2" charset="2"/>
        <a:buChar char=""/>
        <a:defRPr sz="1600">
          <a:solidFill>
            <a:schemeClr val="tx1"/>
          </a:solidFill>
          <a:latin typeface="+mn-lt"/>
        </a:defRPr>
      </a:lvl3pPr>
      <a:lvl4pPr marL="815975" indent="-177800" algn="l" defTabSz="952500" rtl="0" eaLnBrk="0" fontAlgn="base" hangingPunct="0">
        <a:spcBef>
          <a:spcPct val="0"/>
        </a:spcBef>
        <a:spcAft>
          <a:spcPct val="50000"/>
        </a:spcAft>
        <a:buClr>
          <a:srgbClr val="C8000F"/>
        </a:buClr>
        <a:buFont typeface="Wingdings" panose="05000000000000000000" pitchFamily="2" charset="2"/>
        <a:buChar char=""/>
        <a:defRPr sz="1600">
          <a:solidFill>
            <a:schemeClr val="tx1"/>
          </a:solidFill>
          <a:latin typeface="+mn-lt"/>
        </a:defRPr>
      </a:lvl4pPr>
      <a:lvl5pPr marL="995363" indent="-177800" algn="l" defTabSz="952500" rtl="0" eaLnBrk="0" fontAlgn="base" hangingPunct="0">
        <a:spcBef>
          <a:spcPct val="0"/>
        </a:spcBef>
        <a:spcAft>
          <a:spcPct val="50000"/>
        </a:spcAft>
        <a:buClr>
          <a:srgbClr val="C8000F"/>
        </a:buClr>
        <a:buFont typeface="Wingdings" panose="05000000000000000000" pitchFamily="2" charset="2"/>
        <a:buChar char=""/>
        <a:defRPr sz="1600">
          <a:solidFill>
            <a:schemeClr val="tx1"/>
          </a:solidFill>
          <a:latin typeface="+mn-lt"/>
        </a:defRPr>
      </a:lvl5pPr>
      <a:lvl6pPr marL="14525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6pPr>
      <a:lvl7pPr marL="19097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7pPr>
      <a:lvl8pPr marL="23669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8pPr>
      <a:lvl9pPr marL="2824163" indent="-177800" algn="l" defTabSz="952500" rtl="0" eaLnBrk="0" fontAlgn="base" hangingPunct="0">
        <a:spcBef>
          <a:spcPct val="0"/>
        </a:spcBef>
        <a:spcAft>
          <a:spcPct val="50000"/>
        </a:spcAft>
        <a:buClr>
          <a:schemeClr val="tx2"/>
        </a:buClr>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14325" y="971550"/>
            <a:ext cx="8510588"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de-DE" dirty="0" smtClean="0"/>
              <a:t>Click to edit textbox</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7" name="Rectangle 11"/>
          <p:cNvSpPr>
            <a:spLocks noGrp="1" noChangeArrowheads="1"/>
          </p:cNvSpPr>
          <p:nvPr>
            <p:ph type="title"/>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de-DE" smtClean="0"/>
              <a:t>Click to edit title</a:t>
            </a:r>
          </a:p>
        </p:txBody>
      </p:sp>
      <p:cxnSp>
        <p:nvCxnSpPr>
          <p:cNvPr id="6"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29" descr="Logo_promix_RGB_30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38925" y="169962"/>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 id="2147484591" r:id="rId13"/>
  </p:sldLayoutIdLst>
  <p:timing>
    <p:tnLst>
      <p:par>
        <p:cTn id="1" dur="indefinite" restart="never" nodeType="tmRoot"/>
      </p:par>
    </p:tnLst>
  </p:timing>
  <p:txStyles>
    <p:titleStyle>
      <a:lvl1pPr algn="l" defTabSz="952500" rtl="0" eaLnBrk="1" fontAlgn="base" hangingPunct="1">
        <a:lnSpc>
          <a:spcPct val="112000"/>
        </a:lnSpc>
        <a:spcBef>
          <a:spcPct val="0"/>
        </a:spcBef>
        <a:spcAft>
          <a:spcPct val="0"/>
        </a:spcAft>
        <a:defRPr sz="2200" b="1">
          <a:solidFill>
            <a:schemeClr val="tx1"/>
          </a:solidFill>
          <a:latin typeface="+mj-lt"/>
          <a:ea typeface="+mj-ea"/>
          <a:cs typeface="+mj-cs"/>
        </a:defRPr>
      </a:lvl1pPr>
      <a:lvl2pPr algn="l" defTabSz="952500" rtl="0" eaLnBrk="1" fontAlgn="base" hangingPunct="1">
        <a:lnSpc>
          <a:spcPct val="112000"/>
        </a:lnSpc>
        <a:spcBef>
          <a:spcPct val="0"/>
        </a:spcBef>
        <a:spcAft>
          <a:spcPct val="0"/>
        </a:spcAft>
        <a:defRPr sz="2200" b="1">
          <a:solidFill>
            <a:schemeClr val="tx1"/>
          </a:solidFill>
          <a:latin typeface="Arial" charset="0"/>
        </a:defRPr>
      </a:lvl2pPr>
      <a:lvl3pPr algn="l" defTabSz="952500" rtl="0" eaLnBrk="1" fontAlgn="base" hangingPunct="1">
        <a:lnSpc>
          <a:spcPct val="112000"/>
        </a:lnSpc>
        <a:spcBef>
          <a:spcPct val="0"/>
        </a:spcBef>
        <a:spcAft>
          <a:spcPct val="0"/>
        </a:spcAft>
        <a:defRPr sz="2200" b="1">
          <a:solidFill>
            <a:schemeClr val="tx1"/>
          </a:solidFill>
          <a:latin typeface="Arial" charset="0"/>
        </a:defRPr>
      </a:lvl3pPr>
      <a:lvl4pPr algn="l" defTabSz="952500" rtl="0" eaLnBrk="1" fontAlgn="base" hangingPunct="1">
        <a:lnSpc>
          <a:spcPct val="112000"/>
        </a:lnSpc>
        <a:spcBef>
          <a:spcPct val="0"/>
        </a:spcBef>
        <a:spcAft>
          <a:spcPct val="0"/>
        </a:spcAft>
        <a:defRPr sz="2200" b="1">
          <a:solidFill>
            <a:schemeClr val="tx1"/>
          </a:solidFill>
          <a:latin typeface="Arial" charset="0"/>
        </a:defRPr>
      </a:lvl4pPr>
      <a:lvl5pPr algn="l" defTabSz="952500" rtl="0" eaLnBrk="1" fontAlgn="base" hangingPunct="1">
        <a:lnSpc>
          <a:spcPct val="112000"/>
        </a:lnSpc>
        <a:spcBef>
          <a:spcPct val="0"/>
        </a:spcBef>
        <a:spcAft>
          <a:spcPct val="0"/>
        </a:spcAft>
        <a:defRPr sz="2200" b="1">
          <a:solidFill>
            <a:schemeClr val="tx1"/>
          </a:solidFill>
          <a:latin typeface="Arial" charset="0"/>
        </a:defRPr>
      </a:lvl5pPr>
      <a:lvl6pPr marL="457200" algn="l" defTabSz="952500" rtl="0" eaLnBrk="1" fontAlgn="base" hangingPunct="1">
        <a:lnSpc>
          <a:spcPct val="112000"/>
        </a:lnSpc>
        <a:spcBef>
          <a:spcPct val="0"/>
        </a:spcBef>
        <a:spcAft>
          <a:spcPct val="0"/>
        </a:spcAft>
        <a:defRPr sz="2200" b="1">
          <a:solidFill>
            <a:schemeClr val="tx1"/>
          </a:solidFill>
          <a:latin typeface="Arial" charset="0"/>
        </a:defRPr>
      </a:lvl6pPr>
      <a:lvl7pPr marL="914400" algn="l" defTabSz="952500" rtl="0" eaLnBrk="1" fontAlgn="base" hangingPunct="1">
        <a:lnSpc>
          <a:spcPct val="112000"/>
        </a:lnSpc>
        <a:spcBef>
          <a:spcPct val="0"/>
        </a:spcBef>
        <a:spcAft>
          <a:spcPct val="0"/>
        </a:spcAft>
        <a:defRPr sz="2200" b="1">
          <a:solidFill>
            <a:schemeClr val="tx1"/>
          </a:solidFill>
          <a:latin typeface="Arial" charset="0"/>
        </a:defRPr>
      </a:lvl7pPr>
      <a:lvl8pPr marL="1371600" algn="l" defTabSz="952500" rtl="0" eaLnBrk="1" fontAlgn="base" hangingPunct="1">
        <a:lnSpc>
          <a:spcPct val="112000"/>
        </a:lnSpc>
        <a:spcBef>
          <a:spcPct val="0"/>
        </a:spcBef>
        <a:spcAft>
          <a:spcPct val="0"/>
        </a:spcAft>
        <a:defRPr sz="2200" b="1">
          <a:solidFill>
            <a:schemeClr val="tx1"/>
          </a:solidFill>
          <a:latin typeface="Arial" charset="0"/>
        </a:defRPr>
      </a:lvl8pPr>
      <a:lvl9pPr marL="1828800" algn="l" defTabSz="952500" rtl="0" eaLnBrk="1" fontAlgn="base" hangingPunct="1">
        <a:lnSpc>
          <a:spcPct val="112000"/>
        </a:lnSpc>
        <a:spcBef>
          <a:spcPct val="0"/>
        </a:spcBef>
        <a:spcAft>
          <a:spcPct val="0"/>
        </a:spcAft>
        <a:defRPr sz="2200" b="1">
          <a:solidFill>
            <a:schemeClr val="tx1"/>
          </a:solidFill>
          <a:latin typeface="Arial" charset="0"/>
        </a:defRPr>
      </a:lvl9pPr>
    </p:titleStyle>
    <p:bodyStyle>
      <a:lvl1pPr marL="266700" indent="-266700" algn="l" defTabSz="952500" rtl="0" eaLnBrk="1" fontAlgn="base" hangingPunct="1">
        <a:spcBef>
          <a:spcPct val="0"/>
        </a:spcBef>
        <a:spcAft>
          <a:spcPct val="50000"/>
        </a:spcAft>
        <a:buClr>
          <a:srgbClr val="C8000F"/>
        </a:buClr>
        <a:buFont typeface="Wingdings" pitchFamily="2" charset="2"/>
        <a:buChar char=""/>
        <a:defRPr>
          <a:solidFill>
            <a:schemeClr val="tx1"/>
          </a:solidFill>
          <a:latin typeface="+mn-lt"/>
          <a:ea typeface="+mn-ea"/>
          <a:cs typeface="+mn-cs"/>
        </a:defRPr>
      </a:lvl1pPr>
      <a:lvl2pPr marL="457200" indent="-188913" algn="l" defTabSz="952500" rtl="0" eaLnBrk="1" fontAlgn="base" hangingPunct="1">
        <a:spcBef>
          <a:spcPct val="0"/>
        </a:spcBef>
        <a:spcAft>
          <a:spcPct val="50000"/>
        </a:spcAft>
        <a:buClr>
          <a:srgbClr val="C8000F"/>
        </a:buClr>
        <a:buSzPct val="60000"/>
        <a:buFont typeface="Wingdings" pitchFamily="2" charset="2"/>
        <a:buChar char=""/>
        <a:defRPr sz="1600">
          <a:solidFill>
            <a:schemeClr val="tx1"/>
          </a:solidFill>
          <a:latin typeface="+mn-lt"/>
        </a:defRPr>
      </a:lvl2pPr>
      <a:lvl3pPr marL="636588" indent="-177800" algn="l" defTabSz="952500" rtl="0" eaLnBrk="1" fontAlgn="base" hangingPunct="1">
        <a:spcBef>
          <a:spcPct val="0"/>
        </a:spcBef>
        <a:spcAft>
          <a:spcPct val="50000"/>
        </a:spcAft>
        <a:buClr>
          <a:srgbClr val="C8000F"/>
        </a:buClr>
        <a:buFont typeface="Wingdings" panose="05000000000000000000" pitchFamily="2" charset="2"/>
        <a:buChar char=""/>
        <a:defRPr sz="1600">
          <a:solidFill>
            <a:schemeClr val="tx1"/>
          </a:solidFill>
          <a:latin typeface="+mn-lt"/>
        </a:defRPr>
      </a:lvl3pPr>
      <a:lvl4pPr marL="815975" indent="-177800" algn="l" defTabSz="952500" rtl="0" eaLnBrk="1" fontAlgn="base" hangingPunct="1">
        <a:spcBef>
          <a:spcPct val="0"/>
        </a:spcBef>
        <a:spcAft>
          <a:spcPct val="50000"/>
        </a:spcAft>
        <a:buClr>
          <a:srgbClr val="C8000F"/>
        </a:buClr>
        <a:buFont typeface="Wingdings" panose="05000000000000000000" pitchFamily="2" charset="2"/>
        <a:buChar char=""/>
        <a:defRPr sz="1600">
          <a:solidFill>
            <a:schemeClr val="tx1"/>
          </a:solidFill>
          <a:latin typeface="+mn-lt"/>
        </a:defRPr>
      </a:lvl4pPr>
      <a:lvl5pPr marL="995363" indent="-177800" algn="l" defTabSz="952500" rtl="0" eaLnBrk="1" fontAlgn="base" hangingPunct="1">
        <a:spcBef>
          <a:spcPct val="0"/>
        </a:spcBef>
        <a:spcAft>
          <a:spcPct val="50000"/>
        </a:spcAft>
        <a:buClr>
          <a:srgbClr val="C8000F"/>
        </a:buClr>
        <a:buFont typeface="Wingdings" panose="05000000000000000000" pitchFamily="2" charset="2"/>
        <a:buChar char=""/>
        <a:defRPr sz="1600">
          <a:solidFill>
            <a:schemeClr val="tx1"/>
          </a:solidFill>
          <a:latin typeface="+mn-lt"/>
        </a:defRPr>
      </a:lvl5pPr>
      <a:lvl6pPr marL="14525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6pPr>
      <a:lvl7pPr marL="19097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7pPr>
      <a:lvl8pPr marL="23669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8pPr>
      <a:lvl9pPr marL="28241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14325" y="971550"/>
            <a:ext cx="8510588"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de-DE" dirty="0" smtClean="0"/>
              <a:t>Click to edit textbox</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7" name="Rectangle 11"/>
          <p:cNvSpPr>
            <a:spLocks noGrp="1" noChangeArrowheads="1"/>
          </p:cNvSpPr>
          <p:nvPr>
            <p:ph type="title"/>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de-DE" smtClean="0"/>
              <a:t>Click to edit title</a:t>
            </a:r>
          </a:p>
        </p:txBody>
      </p:sp>
      <p:cxnSp>
        <p:nvCxnSpPr>
          <p:cNvPr id="6" name="Gerade Verbindung 5"/>
          <p:cNvCxnSpPr>
            <a:cxnSpLocks noChangeShapeType="1"/>
          </p:cNvCxnSpPr>
          <p:nvPr/>
        </p:nvCxnSpPr>
        <p:spPr bwMode="auto">
          <a:xfrm>
            <a:off x="323850" y="871538"/>
            <a:ext cx="8424863" cy="0"/>
          </a:xfrm>
          <a:prstGeom prst="line">
            <a:avLst/>
          </a:prstGeom>
          <a:noFill/>
          <a:ln w="19050" algn="ctr">
            <a:solidFill>
              <a:srgbClr val="C800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29" descr="Logo_promix_RGB_30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638925" y="169962"/>
            <a:ext cx="2238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490675"/>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 id="2147484611" r:id="rId14"/>
    <p:sldLayoutId id="2147484612" r:id="rId15"/>
    <p:sldLayoutId id="2147484613" r:id="rId16"/>
  </p:sldLayoutIdLst>
  <p:timing>
    <p:tnLst>
      <p:par>
        <p:cTn id="1" dur="indefinite" restart="never" nodeType="tmRoot"/>
      </p:par>
    </p:tnLst>
  </p:timing>
  <p:txStyles>
    <p:titleStyle>
      <a:lvl1pPr algn="l" defTabSz="952500" rtl="0" eaLnBrk="1" fontAlgn="base" hangingPunct="1">
        <a:lnSpc>
          <a:spcPct val="112000"/>
        </a:lnSpc>
        <a:spcBef>
          <a:spcPct val="0"/>
        </a:spcBef>
        <a:spcAft>
          <a:spcPct val="0"/>
        </a:spcAft>
        <a:defRPr sz="2200" b="1">
          <a:solidFill>
            <a:schemeClr val="tx1"/>
          </a:solidFill>
          <a:latin typeface="+mj-lt"/>
          <a:ea typeface="+mj-ea"/>
          <a:cs typeface="+mj-cs"/>
        </a:defRPr>
      </a:lvl1pPr>
      <a:lvl2pPr algn="l" defTabSz="952500" rtl="0" eaLnBrk="1" fontAlgn="base" hangingPunct="1">
        <a:lnSpc>
          <a:spcPct val="112000"/>
        </a:lnSpc>
        <a:spcBef>
          <a:spcPct val="0"/>
        </a:spcBef>
        <a:spcAft>
          <a:spcPct val="0"/>
        </a:spcAft>
        <a:defRPr sz="2200" b="1">
          <a:solidFill>
            <a:schemeClr val="tx1"/>
          </a:solidFill>
          <a:latin typeface="Arial" charset="0"/>
        </a:defRPr>
      </a:lvl2pPr>
      <a:lvl3pPr algn="l" defTabSz="952500" rtl="0" eaLnBrk="1" fontAlgn="base" hangingPunct="1">
        <a:lnSpc>
          <a:spcPct val="112000"/>
        </a:lnSpc>
        <a:spcBef>
          <a:spcPct val="0"/>
        </a:spcBef>
        <a:spcAft>
          <a:spcPct val="0"/>
        </a:spcAft>
        <a:defRPr sz="2200" b="1">
          <a:solidFill>
            <a:schemeClr val="tx1"/>
          </a:solidFill>
          <a:latin typeface="Arial" charset="0"/>
        </a:defRPr>
      </a:lvl3pPr>
      <a:lvl4pPr algn="l" defTabSz="952500" rtl="0" eaLnBrk="1" fontAlgn="base" hangingPunct="1">
        <a:lnSpc>
          <a:spcPct val="112000"/>
        </a:lnSpc>
        <a:spcBef>
          <a:spcPct val="0"/>
        </a:spcBef>
        <a:spcAft>
          <a:spcPct val="0"/>
        </a:spcAft>
        <a:defRPr sz="2200" b="1">
          <a:solidFill>
            <a:schemeClr val="tx1"/>
          </a:solidFill>
          <a:latin typeface="Arial" charset="0"/>
        </a:defRPr>
      </a:lvl4pPr>
      <a:lvl5pPr algn="l" defTabSz="952500" rtl="0" eaLnBrk="1" fontAlgn="base" hangingPunct="1">
        <a:lnSpc>
          <a:spcPct val="112000"/>
        </a:lnSpc>
        <a:spcBef>
          <a:spcPct val="0"/>
        </a:spcBef>
        <a:spcAft>
          <a:spcPct val="0"/>
        </a:spcAft>
        <a:defRPr sz="2200" b="1">
          <a:solidFill>
            <a:schemeClr val="tx1"/>
          </a:solidFill>
          <a:latin typeface="Arial" charset="0"/>
        </a:defRPr>
      </a:lvl5pPr>
      <a:lvl6pPr marL="457200" algn="l" defTabSz="952500" rtl="0" eaLnBrk="1" fontAlgn="base" hangingPunct="1">
        <a:lnSpc>
          <a:spcPct val="112000"/>
        </a:lnSpc>
        <a:spcBef>
          <a:spcPct val="0"/>
        </a:spcBef>
        <a:spcAft>
          <a:spcPct val="0"/>
        </a:spcAft>
        <a:defRPr sz="2200" b="1">
          <a:solidFill>
            <a:schemeClr val="tx1"/>
          </a:solidFill>
          <a:latin typeface="Arial" charset="0"/>
        </a:defRPr>
      </a:lvl6pPr>
      <a:lvl7pPr marL="914400" algn="l" defTabSz="952500" rtl="0" eaLnBrk="1" fontAlgn="base" hangingPunct="1">
        <a:lnSpc>
          <a:spcPct val="112000"/>
        </a:lnSpc>
        <a:spcBef>
          <a:spcPct val="0"/>
        </a:spcBef>
        <a:spcAft>
          <a:spcPct val="0"/>
        </a:spcAft>
        <a:defRPr sz="2200" b="1">
          <a:solidFill>
            <a:schemeClr val="tx1"/>
          </a:solidFill>
          <a:latin typeface="Arial" charset="0"/>
        </a:defRPr>
      </a:lvl7pPr>
      <a:lvl8pPr marL="1371600" algn="l" defTabSz="952500" rtl="0" eaLnBrk="1" fontAlgn="base" hangingPunct="1">
        <a:lnSpc>
          <a:spcPct val="112000"/>
        </a:lnSpc>
        <a:spcBef>
          <a:spcPct val="0"/>
        </a:spcBef>
        <a:spcAft>
          <a:spcPct val="0"/>
        </a:spcAft>
        <a:defRPr sz="2200" b="1">
          <a:solidFill>
            <a:schemeClr val="tx1"/>
          </a:solidFill>
          <a:latin typeface="Arial" charset="0"/>
        </a:defRPr>
      </a:lvl8pPr>
      <a:lvl9pPr marL="1828800" algn="l" defTabSz="952500" rtl="0" eaLnBrk="1" fontAlgn="base" hangingPunct="1">
        <a:lnSpc>
          <a:spcPct val="112000"/>
        </a:lnSpc>
        <a:spcBef>
          <a:spcPct val="0"/>
        </a:spcBef>
        <a:spcAft>
          <a:spcPct val="0"/>
        </a:spcAft>
        <a:defRPr sz="2200" b="1">
          <a:solidFill>
            <a:schemeClr val="tx1"/>
          </a:solidFill>
          <a:latin typeface="Arial" charset="0"/>
        </a:defRPr>
      </a:lvl9pPr>
    </p:titleStyle>
    <p:bodyStyle>
      <a:lvl1pPr marL="266700" indent="-266700" algn="l" defTabSz="952500" rtl="0" eaLnBrk="1" fontAlgn="base" hangingPunct="1">
        <a:spcBef>
          <a:spcPct val="0"/>
        </a:spcBef>
        <a:spcAft>
          <a:spcPct val="50000"/>
        </a:spcAft>
        <a:buClr>
          <a:srgbClr val="C8000F"/>
        </a:buClr>
        <a:buFont typeface="Wingdings" pitchFamily="2" charset="2"/>
        <a:buChar char=""/>
        <a:defRPr>
          <a:solidFill>
            <a:schemeClr val="tx1"/>
          </a:solidFill>
          <a:latin typeface="+mn-lt"/>
          <a:ea typeface="+mn-ea"/>
          <a:cs typeface="+mn-cs"/>
        </a:defRPr>
      </a:lvl1pPr>
      <a:lvl2pPr marL="457200" indent="-188913" algn="l" defTabSz="952500" rtl="0" eaLnBrk="1" fontAlgn="base" hangingPunct="1">
        <a:spcBef>
          <a:spcPct val="0"/>
        </a:spcBef>
        <a:spcAft>
          <a:spcPct val="50000"/>
        </a:spcAft>
        <a:buClr>
          <a:srgbClr val="C8000F"/>
        </a:buClr>
        <a:buSzPct val="60000"/>
        <a:buFont typeface="Wingdings" pitchFamily="2" charset="2"/>
        <a:buChar char=""/>
        <a:defRPr sz="1600">
          <a:solidFill>
            <a:schemeClr val="tx1"/>
          </a:solidFill>
          <a:latin typeface="+mn-lt"/>
        </a:defRPr>
      </a:lvl2pPr>
      <a:lvl3pPr marL="636588" indent="-177800" algn="l" defTabSz="952500" rtl="0" eaLnBrk="1" fontAlgn="base" hangingPunct="1">
        <a:spcBef>
          <a:spcPct val="0"/>
        </a:spcBef>
        <a:spcAft>
          <a:spcPct val="50000"/>
        </a:spcAft>
        <a:buClr>
          <a:srgbClr val="C8000F"/>
        </a:buClr>
        <a:buFont typeface="Wingdings" panose="05000000000000000000" pitchFamily="2" charset="2"/>
        <a:buChar char=""/>
        <a:defRPr sz="1600">
          <a:solidFill>
            <a:schemeClr val="tx1"/>
          </a:solidFill>
          <a:latin typeface="+mn-lt"/>
        </a:defRPr>
      </a:lvl3pPr>
      <a:lvl4pPr marL="815975" indent="-177800" algn="l" defTabSz="952500" rtl="0" eaLnBrk="1" fontAlgn="base" hangingPunct="1">
        <a:spcBef>
          <a:spcPct val="0"/>
        </a:spcBef>
        <a:spcAft>
          <a:spcPct val="50000"/>
        </a:spcAft>
        <a:buClr>
          <a:srgbClr val="C8000F"/>
        </a:buClr>
        <a:buFont typeface="Wingdings" panose="05000000000000000000" pitchFamily="2" charset="2"/>
        <a:buChar char=""/>
        <a:defRPr sz="1600">
          <a:solidFill>
            <a:schemeClr val="tx1"/>
          </a:solidFill>
          <a:latin typeface="+mn-lt"/>
        </a:defRPr>
      </a:lvl4pPr>
      <a:lvl5pPr marL="995363" indent="-177800" algn="l" defTabSz="952500" rtl="0" eaLnBrk="1" fontAlgn="base" hangingPunct="1">
        <a:spcBef>
          <a:spcPct val="0"/>
        </a:spcBef>
        <a:spcAft>
          <a:spcPct val="50000"/>
        </a:spcAft>
        <a:buClr>
          <a:srgbClr val="C8000F"/>
        </a:buClr>
        <a:buFont typeface="Wingdings" panose="05000000000000000000" pitchFamily="2" charset="2"/>
        <a:buChar char=""/>
        <a:defRPr sz="1600">
          <a:solidFill>
            <a:schemeClr val="tx1"/>
          </a:solidFill>
          <a:latin typeface="+mn-lt"/>
        </a:defRPr>
      </a:lvl5pPr>
      <a:lvl6pPr marL="14525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6pPr>
      <a:lvl7pPr marL="19097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7pPr>
      <a:lvl8pPr marL="23669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8pPr>
      <a:lvl9pPr marL="2824163" indent="-177800" algn="l" defTabSz="952500" rtl="0" eaLnBrk="1" fontAlgn="base" hangingPunct="1">
        <a:spcBef>
          <a:spcPct val="0"/>
        </a:spcBef>
        <a:spcAft>
          <a:spcPct val="50000"/>
        </a:spcAft>
        <a:buClr>
          <a:schemeClr val="tx2"/>
        </a:buClr>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3.xml"/><Relationship Id="rId5" Type="http://schemas.microsoft.com/office/2007/relationships/hdphoto" Target="../media/hdphoto2.wdp"/><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image" Target="../media/image46.jpeg"/><Relationship Id="rId16" Type="http://schemas.openxmlformats.org/officeDocument/2006/relationships/image" Target="../media/image60.jpeg"/><Relationship Id="rId1" Type="http://schemas.openxmlformats.org/officeDocument/2006/relationships/slideLayout" Target="../slideLayouts/slideLayout15.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jpeg"/><Relationship Id="rId19" Type="http://schemas.openxmlformats.org/officeDocument/2006/relationships/image" Target="../media/image63.jpeg"/><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PromixSolutions" TargetMode="External"/><Relationship Id="rId2" Type="http://schemas.openxmlformats.org/officeDocument/2006/relationships/hyperlink" Target="http://www.promix-solutions.com/" TargetMode="External"/><Relationship Id="rId1" Type="http://schemas.openxmlformats.org/officeDocument/2006/relationships/slideLayout" Target="../slideLayouts/slideLayout14.xml"/><Relationship Id="rId4" Type="http://schemas.openxmlformats.org/officeDocument/2006/relationships/hyperlink" Target="mailto:info@promix-solutions.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4.xml"/><Relationship Id="rId5" Type="http://schemas.microsoft.com/office/2007/relationships/hdphoto" Target="../media/hdphoto3.wdp"/><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4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38.jpeg"/><Relationship Id="rId12" Type="http://schemas.microsoft.com/office/2007/relationships/hdphoto" Target="../media/hdphoto8.wdp"/><Relationship Id="rId2" Type="http://schemas.openxmlformats.org/officeDocument/2006/relationships/image" Target="../media/image35.png"/><Relationship Id="rId16" Type="http://schemas.microsoft.com/office/2007/relationships/hdphoto" Target="../media/hdphoto10.wdp"/><Relationship Id="rId1" Type="http://schemas.openxmlformats.org/officeDocument/2006/relationships/slideLayout" Target="../slideLayouts/slideLayout45.xml"/><Relationship Id="rId6" Type="http://schemas.microsoft.com/office/2007/relationships/hdphoto" Target="../media/hdphoto5.wdp"/><Relationship Id="rId11" Type="http://schemas.openxmlformats.org/officeDocument/2006/relationships/image" Target="../media/image40.jpeg"/><Relationship Id="rId5" Type="http://schemas.openxmlformats.org/officeDocument/2006/relationships/image" Target="../media/image37.jpeg"/><Relationship Id="rId15" Type="http://schemas.openxmlformats.org/officeDocument/2006/relationships/image" Target="../media/image42.jpe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9.jpeg"/><Relationship Id="rId1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hartmann\Desktop\Musterteile mit_ohne Mischer\Organge Folie_Vergleich mit - ohne Mischer.jpg"/>
          <p:cNvPicPr preferRelativeResize="0">
            <a:picLocks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r="51961"/>
          <a:stretch>
            <a:fillRect/>
          </a:stretch>
        </p:blipFill>
        <p:spPr bwMode="auto">
          <a:xfrm>
            <a:off x="0" y="0"/>
            <a:ext cx="467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7" descr="I:\MRT\Market_Segments\PP\Fotos\Musterteile mit_ohne Mischer\DSC00287.JPG"/>
          <p:cNvPicPr preferRelativeResize="0">
            <a:picLocks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t="4263"/>
          <a:stretch>
            <a:fillRect/>
          </a:stretch>
        </p:blipFill>
        <p:spPr bwMode="auto">
          <a:xfrm>
            <a:off x="4500563" y="0"/>
            <a:ext cx="467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uppieren 1"/>
          <p:cNvGrpSpPr>
            <a:grpSpLocks/>
          </p:cNvGrpSpPr>
          <p:nvPr/>
        </p:nvGrpSpPr>
        <p:grpSpPr bwMode="auto">
          <a:xfrm>
            <a:off x="1090613" y="3178175"/>
            <a:ext cx="6845300" cy="501650"/>
            <a:chOff x="1090907" y="191170"/>
            <a:chExt cx="6845733" cy="501526"/>
          </a:xfrm>
        </p:grpSpPr>
        <p:sp>
          <p:nvSpPr>
            <p:cNvPr id="10245" name="Rectangle 7"/>
            <p:cNvSpPr>
              <a:spLocks noChangeArrowheads="1"/>
            </p:cNvSpPr>
            <p:nvPr/>
          </p:nvSpPr>
          <p:spPr bwMode="auto">
            <a:xfrm>
              <a:off x="1090907" y="191170"/>
              <a:ext cx="3408578" cy="50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spcAft>
                  <a:spcPct val="50000"/>
                </a:spcAft>
                <a:buClr>
                  <a:srgbClr val="C00000"/>
                </a:buClr>
                <a:buFont typeface="Wingdings" pitchFamily="2" charset="2"/>
                <a:buChar char="n"/>
                <a:defRPr>
                  <a:solidFill>
                    <a:schemeClr val="tx1"/>
                  </a:solidFill>
                  <a:latin typeface="Arial" pitchFamily="34" charset="0"/>
                </a:defRPr>
              </a:lvl1pPr>
              <a:lvl2pPr marL="742950" indent="-285750" defTabSz="952500">
                <a:spcAft>
                  <a:spcPct val="50000"/>
                </a:spcAft>
                <a:buClr>
                  <a:srgbClr val="C00000"/>
                </a:buClr>
                <a:buSzPct val="60000"/>
                <a:buFont typeface="Wingdings" pitchFamily="2" charset="2"/>
                <a:buChar char="n"/>
                <a:defRPr sz="1600">
                  <a:solidFill>
                    <a:schemeClr val="tx1"/>
                  </a:solidFill>
                  <a:latin typeface="Arial" pitchFamily="34" charset="0"/>
                </a:defRPr>
              </a:lvl2pPr>
              <a:lvl3pPr marL="1143000" indent="-228600" defTabSz="952500">
                <a:spcAft>
                  <a:spcPct val="50000"/>
                </a:spcAft>
                <a:buClr>
                  <a:schemeClr val="tx2"/>
                </a:buClr>
                <a:buFont typeface="Arial" pitchFamily="34" charset="0"/>
                <a:buChar char="–"/>
                <a:defRPr sz="1600">
                  <a:solidFill>
                    <a:schemeClr val="tx1"/>
                  </a:solidFill>
                  <a:latin typeface="Arial" pitchFamily="34" charset="0"/>
                </a:defRPr>
              </a:lvl3pPr>
              <a:lvl4pPr marL="1600200" indent="-228600" defTabSz="952500">
                <a:spcAft>
                  <a:spcPct val="50000"/>
                </a:spcAft>
                <a:buClr>
                  <a:schemeClr val="tx2"/>
                </a:buClr>
                <a:buFont typeface="Arial" pitchFamily="34" charset="0"/>
                <a:buChar char="–"/>
                <a:defRPr sz="1600">
                  <a:solidFill>
                    <a:schemeClr val="tx1"/>
                  </a:solidFill>
                  <a:latin typeface="Arial" pitchFamily="34" charset="0"/>
                </a:defRPr>
              </a:lvl4pPr>
              <a:lvl5pPr marL="2057400" indent="-228600" defTabSz="952500">
                <a:spcAft>
                  <a:spcPct val="50000"/>
                </a:spcAft>
                <a:buClr>
                  <a:schemeClr val="tx2"/>
                </a:buClr>
                <a:buFont typeface="Arial" pitchFamily="34" charset="0"/>
                <a:buChar char="–"/>
                <a:defRPr sz="1600">
                  <a:solidFill>
                    <a:schemeClr val="tx1"/>
                  </a:solidFill>
                  <a:latin typeface="Arial" pitchFamily="34" charset="0"/>
                </a:defRPr>
              </a:lvl5pPr>
              <a:lvl6pPr marL="25146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6pPr>
              <a:lvl7pPr marL="29718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7pPr>
              <a:lvl8pPr marL="34290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8pPr>
              <a:lvl9pPr marL="38862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9pPr>
            </a:lstStyle>
            <a:p>
              <a:pPr algn="r">
                <a:lnSpc>
                  <a:spcPct val="112000"/>
                </a:lnSpc>
                <a:spcAft>
                  <a:spcPct val="0"/>
                </a:spcAft>
                <a:buClrTx/>
                <a:buFontTx/>
                <a:buNone/>
                <a:defRPr/>
              </a:pPr>
              <a:r>
                <a:rPr lang="en-US" altLang="de-DE" sz="2200" b="1" dirty="0" smtClean="0"/>
                <a:t>Searching for</a:t>
              </a:r>
              <a:endParaRPr lang="en-US" altLang="de-DE" sz="2200" b="1" dirty="0" smtClean="0">
                <a:solidFill>
                  <a:schemeClr val="accent3"/>
                </a:solidFill>
              </a:endParaRPr>
            </a:p>
          </p:txBody>
        </p:sp>
        <p:sp>
          <p:nvSpPr>
            <p:cNvPr id="10246" name="Rectangle 7"/>
            <p:cNvSpPr>
              <a:spLocks noChangeArrowheads="1"/>
            </p:cNvSpPr>
            <p:nvPr/>
          </p:nvSpPr>
          <p:spPr bwMode="auto">
            <a:xfrm>
              <a:off x="4527554" y="191170"/>
              <a:ext cx="3409086" cy="50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spcAft>
                  <a:spcPct val="50000"/>
                </a:spcAft>
                <a:buClr>
                  <a:schemeClr val="tx2"/>
                </a:buClr>
                <a:buFont typeface="Wingdings" pitchFamily="2" charset="2"/>
                <a:buChar char="n"/>
                <a:defRPr>
                  <a:solidFill>
                    <a:schemeClr val="tx1"/>
                  </a:solidFill>
                  <a:latin typeface="Arial" pitchFamily="34" charset="0"/>
                </a:defRPr>
              </a:lvl1pPr>
              <a:lvl2pPr marL="742950" indent="-285750" defTabSz="952500">
                <a:spcAft>
                  <a:spcPct val="50000"/>
                </a:spcAft>
                <a:buClr>
                  <a:schemeClr val="tx2"/>
                </a:buClr>
                <a:buSzPct val="60000"/>
                <a:buFont typeface="Wingdings" pitchFamily="2" charset="2"/>
                <a:buChar char="n"/>
                <a:defRPr sz="1600">
                  <a:solidFill>
                    <a:schemeClr val="tx1"/>
                  </a:solidFill>
                  <a:latin typeface="Arial" pitchFamily="34" charset="0"/>
                </a:defRPr>
              </a:lvl2pPr>
              <a:lvl3pPr marL="1143000" indent="-228600" defTabSz="952500">
                <a:spcAft>
                  <a:spcPct val="50000"/>
                </a:spcAft>
                <a:buClr>
                  <a:schemeClr val="tx2"/>
                </a:buClr>
                <a:buFont typeface="Arial" pitchFamily="34" charset="0"/>
                <a:buChar char="–"/>
                <a:defRPr sz="1600">
                  <a:solidFill>
                    <a:schemeClr val="tx1"/>
                  </a:solidFill>
                  <a:latin typeface="Arial" pitchFamily="34" charset="0"/>
                </a:defRPr>
              </a:lvl3pPr>
              <a:lvl4pPr marL="1600200" indent="-228600" defTabSz="952500">
                <a:spcAft>
                  <a:spcPct val="50000"/>
                </a:spcAft>
                <a:buClr>
                  <a:schemeClr val="tx2"/>
                </a:buClr>
                <a:buFont typeface="Arial" pitchFamily="34" charset="0"/>
                <a:buChar char="–"/>
                <a:defRPr sz="1600">
                  <a:solidFill>
                    <a:schemeClr val="tx1"/>
                  </a:solidFill>
                  <a:latin typeface="Arial" pitchFamily="34" charset="0"/>
                </a:defRPr>
              </a:lvl4pPr>
              <a:lvl5pPr marL="2057400" indent="-228600" defTabSz="952500">
                <a:spcAft>
                  <a:spcPct val="50000"/>
                </a:spcAft>
                <a:buClr>
                  <a:schemeClr val="tx2"/>
                </a:buClr>
                <a:buFont typeface="Arial" pitchFamily="34" charset="0"/>
                <a:buChar char="–"/>
                <a:defRPr sz="1600">
                  <a:solidFill>
                    <a:schemeClr val="tx1"/>
                  </a:solidFill>
                  <a:latin typeface="Arial" pitchFamily="34" charset="0"/>
                </a:defRPr>
              </a:lvl5pPr>
              <a:lvl6pPr marL="25146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6pPr>
              <a:lvl7pPr marL="29718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7pPr>
              <a:lvl8pPr marL="34290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8pPr>
              <a:lvl9pPr marL="38862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9pPr>
            </a:lstStyle>
            <a:p>
              <a:pPr>
                <a:lnSpc>
                  <a:spcPct val="112000"/>
                </a:lnSpc>
                <a:spcAft>
                  <a:spcPct val="0"/>
                </a:spcAft>
                <a:buClrTx/>
                <a:buFontTx/>
                <a:buNone/>
              </a:pPr>
              <a:r>
                <a:rPr lang="en-US" altLang="de-DE" sz="2200" b="1" dirty="0" smtClean="0">
                  <a:solidFill>
                    <a:schemeClr val="bg1"/>
                  </a:solidFill>
                </a:rPr>
                <a:t> a solution ?</a:t>
              </a:r>
              <a:endParaRPr lang="en-US" altLang="de-DE" sz="2200" b="1" dirty="0">
                <a:solidFill>
                  <a:schemeClr val="bg1"/>
                </a:solidFill>
              </a:endParaRPr>
            </a:p>
          </p:txBody>
        </p:sp>
      </p:grpSp>
    </p:spTree>
    <p:extLst>
      <p:ext uri="{BB962C8B-B14F-4D97-AF65-F5344CB8AC3E}">
        <p14:creationId xmlns:p14="http://schemas.microsoft.com/office/powerpoint/2010/main" val="1313883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a:t>Effective color homogenization</a:t>
            </a:r>
          </a:p>
        </p:txBody>
      </p:sp>
      <p:sp>
        <p:nvSpPr>
          <p:cNvPr id="16387" name="Text Box 8"/>
          <p:cNvSpPr txBox="1">
            <a:spLocks noChangeArrowheads="1"/>
          </p:cNvSpPr>
          <p:nvPr/>
        </p:nvSpPr>
        <p:spPr bwMode="auto">
          <a:xfrm>
            <a:off x="381000" y="5300663"/>
            <a:ext cx="8151813" cy="708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1950" indent="-3619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C8000F"/>
              </a:buClr>
              <a:buFont typeface="Wingdings" pitchFamily="2" charset="2"/>
              <a:buChar char="n"/>
            </a:pPr>
            <a:r>
              <a:rPr lang="en-US" altLang="de-DE" sz="2000"/>
              <a:t>Saving of 20 – 30% master batch = 1000 – &gt;10’000 CHF per year </a:t>
            </a:r>
          </a:p>
          <a:p>
            <a:pPr>
              <a:buClr>
                <a:srgbClr val="C8000F"/>
              </a:buClr>
              <a:buFont typeface="Wingdings" pitchFamily="2" charset="2"/>
              <a:buChar char="n"/>
            </a:pPr>
            <a:r>
              <a:rPr lang="en-US" altLang="de-DE" sz="2000"/>
              <a:t>Equalized color depth / better color appearance</a:t>
            </a:r>
          </a:p>
        </p:txBody>
      </p:sp>
      <p:pic>
        <p:nvPicPr>
          <p:cNvPr id="16388" name="Grafik 7"/>
          <p:cNvPicPr>
            <a:picLocks noChangeAspect="1"/>
          </p:cNvPicPr>
          <p:nvPr/>
        </p:nvPicPr>
        <p:blipFill>
          <a:blip r:embed="rId3">
            <a:extLst>
              <a:ext uri="{28A0092B-C50C-407E-A947-70E740481C1C}">
                <a14:useLocalDpi xmlns:a14="http://schemas.microsoft.com/office/drawing/2010/main" val="0"/>
              </a:ext>
            </a:extLst>
          </a:blip>
          <a:srcRect l="14886" t="13010" r="20802"/>
          <a:stretch>
            <a:fillRect/>
          </a:stretch>
        </p:blipFill>
        <p:spPr bwMode="auto">
          <a:xfrm>
            <a:off x="4705350" y="1196975"/>
            <a:ext cx="38211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Grafik 8"/>
          <p:cNvPicPr>
            <a:picLocks noChangeAspect="1"/>
          </p:cNvPicPr>
          <p:nvPr/>
        </p:nvPicPr>
        <p:blipFill>
          <a:blip r:embed="rId4">
            <a:extLst>
              <a:ext uri="{28A0092B-C50C-407E-A947-70E740481C1C}">
                <a14:useLocalDpi xmlns:a14="http://schemas.microsoft.com/office/drawing/2010/main" val="0"/>
              </a:ext>
            </a:extLst>
          </a:blip>
          <a:srcRect l="18256" t="13010" r="19884"/>
          <a:stretch>
            <a:fillRect/>
          </a:stretch>
        </p:blipFill>
        <p:spPr bwMode="auto">
          <a:xfrm>
            <a:off x="392113" y="1196975"/>
            <a:ext cx="36750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Pfeil nach rechts 1"/>
          <p:cNvSpPr>
            <a:spLocks noChangeArrowheads="1"/>
          </p:cNvSpPr>
          <p:nvPr/>
        </p:nvSpPr>
        <p:spPr bwMode="auto">
          <a:xfrm>
            <a:off x="4067175" y="2919413"/>
            <a:ext cx="638175" cy="509587"/>
          </a:xfrm>
          <a:prstGeom prst="rightArrow">
            <a:avLst>
              <a:gd name="adj1" fmla="val 50000"/>
              <a:gd name="adj2" fmla="val 50024"/>
            </a:avLst>
          </a:prstGeom>
          <a:solidFill>
            <a:srgbClr val="FF0000"/>
          </a:solidFill>
          <a:ln w="9525" algn="ctr">
            <a:solidFill>
              <a:srgbClr val="FF0000"/>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CH" altLang="de-DE">
              <a:solidFill>
                <a:srgbClr val="FF0000"/>
              </a:solidFill>
            </a:endParaRPr>
          </a:p>
        </p:txBody>
      </p:sp>
    </p:spTree>
    <p:extLst>
      <p:ext uri="{BB962C8B-B14F-4D97-AF65-F5344CB8AC3E}">
        <p14:creationId xmlns:p14="http://schemas.microsoft.com/office/powerpoint/2010/main" val="3099449835"/>
      </p:ext>
    </p:extLst>
  </p:cSld>
  <p:clrMapOvr>
    <a:masterClrMapping/>
  </p:clrMapOvr>
  <p:transition advTm="7408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auto">
          <a:xfrm>
            <a:off x="611188" y="2157884"/>
            <a:ext cx="1944687" cy="576262"/>
          </a:xfrm>
          <a:prstGeom prst="chevron">
            <a:avLst>
              <a:gd name="adj" fmla="val 24794"/>
            </a:avLst>
          </a:prstGeom>
          <a:solidFill>
            <a:schemeClr val="accent3">
              <a:lumMod val="85000"/>
            </a:schemeClr>
          </a:solidFill>
          <a:ln>
            <a:noFill/>
          </a:ln>
          <a:effectLst/>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en-GB" altLang="de-DE" dirty="0" smtClean="0"/>
              <a:t>injection</a:t>
            </a:r>
            <a:endParaRPr lang="en-GB" altLang="de-DE" dirty="0"/>
          </a:p>
        </p:txBody>
      </p:sp>
      <p:sp>
        <p:nvSpPr>
          <p:cNvPr id="13" name="AutoShape 6"/>
          <p:cNvSpPr>
            <a:spLocks noChangeArrowheads="1"/>
          </p:cNvSpPr>
          <p:nvPr/>
        </p:nvSpPr>
        <p:spPr bwMode="auto">
          <a:xfrm>
            <a:off x="2555875" y="2157884"/>
            <a:ext cx="1511300" cy="576262"/>
          </a:xfrm>
          <a:prstGeom prst="chevron">
            <a:avLst>
              <a:gd name="adj" fmla="val 22790"/>
            </a:avLst>
          </a:prstGeom>
          <a:solidFill>
            <a:schemeClr val="bg1">
              <a:lumMod val="65000"/>
            </a:schemeClr>
          </a:solidFill>
          <a:ln>
            <a:noFill/>
          </a:ln>
          <a:effectLst/>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en-GB" altLang="de-DE" dirty="0" smtClean="0"/>
              <a:t>holding </a:t>
            </a:r>
          </a:p>
          <a:p>
            <a:pPr algn="ctr" eaLnBrk="1" hangingPunct="1"/>
            <a:r>
              <a:rPr lang="en-GB" altLang="de-DE" dirty="0" smtClean="0"/>
              <a:t>pressure</a:t>
            </a:r>
            <a:endParaRPr lang="en-GB" altLang="de-DE" dirty="0"/>
          </a:p>
        </p:txBody>
      </p:sp>
      <p:sp>
        <p:nvSpPr>
          <p:cNvPr id="14" name="AutoShape 7"/>
          <p:cNvSpPr>
            <a:spLocks noChangeArrowheads="1"/>
          </p:cNvSpPr>
          <p:nvPr/>
        </p:nvSpPr>
        <p:spPr bwMode="auto">
          <a:xfrm>
            <a:off x="4067175" y="2157884"/>
            <a:ext cx="4681538" cy="576262"/>
          </a:xfrm>
          <a:prstGeom prst="chevron">
            <a:avLst>
              <a:gd name="adj" fmla="val 26591"/>
            </a:avLst>
          </a:prstGeom>
          <a:solidFill>
            <a:srgbClr val="C8000F"/>
          </a:solidFill>
          <a:ln>
            <a:noFill/>
          </a:ln>
          <a:effectLst/>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en-GB" altLang="de-DE" dirty="0" smtClean="0">
                <a:solidFill>
                  <a:schemeClr val="bg2"/>
                </a:solidFill>
              </a:rPr>
              <a:t>cooling </a:t>
            </a:r>
            <a:endParaRPr lang="en-GB" altLang="de-DE" dirty="0">
              <a:solidFill>
                <a:schemeClr val="bg2"/>
              </a:solidFill>
            </a:endParaRPr>
          </a:p>
        </p:txBody>
      </p:sp>
      <p:sp>
        <p:nvSpPr>
          <p:cNvPr id="15" name="AutoShape 8"/>
          <p:cNvSpPr>
            <a:spLocks noChangeArrowheads="1"/>
          </p:cNvSpPr>
          <p:nvPr/>
        </p:nvSpPr>
        <p:spPr bwMode="auto">
          <a:xfrm>
            <a:off x="4067175" y="1484784"/>
            <a:ext cx="4681538" cy="576262"/>
          </a:xfrm>
          <a:prstGeom prst="chevron">
            <a:avLst>
              <a:gd name="adj" fmla="val 2659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en-GB" altLang="de-DE" dirty="0"/>
              <a:t> melting (dosing &amp; back pressure)</a:t>
            </a:r>
          </a:p>
        </p:txBody>
      </p:sp>
      <p:sp>
        <p:nvSpPr>
          <p:cNvPr id="2" name="Titel 1"/>
          <p:cNvSpPr>
            <a:spLocks noGrp="1"/>
          </p:cNvSpPr>
          <p:nvPr>
            <p:ph type="title"/>
          </p:nvPr>
        </p:nvSpPr>
        <p:spPr/>
        <p:txBody>
          <a:bodyPr/>
          <a:lstStyle/>
          <a:p>
            <a:r>
              <a:rPr lang="en-US" altLang="de-DE" dirty="0" smtClean="0"/>
              <a:t>Cycle time reduction</a:t>
            </a:r>
            <a:endParaRPr lang="de-DE" dirty="0"/>
          </a:p>
        </p:txBody>
      </p:sp>
      <p:sp>
        <p:nvSpPr>
          <p:cNvPr id="8" name="Rectangle 10"/>
          <p:cNvSpPr>
            <a:spLocks noChangeArrowheads="1"/>
          </p:cNvSpPr>
          <p:nvPr/>
        </p:nvSpPr>
        <p:spPr bwMode="auto">
          <a:xfrm>
            <a:off x="250825" y="2925911"/>
            <a:ext cx="8424863"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952500">
              <a:tabLst>
                <a:tab pos="266700" algn="l"/>
              </a:tabLst>
              <a:defRPr>
                <a:solidFill>
                  <a:schemeClr val="tx1"/>
                </a:solidFill>
                <a:latin typeface="Arial" charset="0"/>
              </a:defRPr>
            </a:lvl1pPr>
            <a:lvl2pPr marL="625475" indent="-357188" defTabSz="952500">
              <a:tabLst>
                <a:tab pos="266700" algn="l"/>
              </a:tabLst>
              <a:defRPr>
                <a:solidFill>
                  <a:schemeClr val="tx1"/>
                </a:solidFill>
                <a:latin typeface="Arial" charset="0"/>
              </a:defRPr>
            </a:lvl2pPr>
            <a:lvl3pPr marL="1143000" indent="-228600" defTabSz="952500">
              <a:tabLst>
                <a:tab pos="266700" algn="l"/>
              </a:tabLst>
              <a:defRPr>
                <a:solidFill>
                  <a:schemeClr val="tx1"/>
                </a:solidFill>
                <a:latin typeface="Arial" charset="0"/>
              </a:defRPr>
            </a:lvl3pPr>
            <a:lvl4pPr marL="1600200" indent="-228600" defTabSz="952500">
              <a:tabLst>
                <a:tab pos="266700" algn="l"/>
              </a:tabLst>
              <a:defRPr>
                <a:solidFill>
                  <a:schemeClr val="tx1"/>
                </a:solidFill>
                <a:latin typeface="Arial" charset="0"/>
              </a:defRPr>
            </a:lvl4pPr>
            <a:lvl5pPr marL="2057400" indent="-228600" defTabSz="952500">
              <a:tabLst>
                <a:tab pos="266700" algn="l"/>
              </a:tabLst>
              <a:defRPr>
                <a:solidFill>
                  <a:schemeClr val="tx1"/>
                </a:solidFill>
                <a:latin typeface="Arial" charset="0"/>
              </a:defRPr>
            </a:lvl5pPr>
            <a:lvl6pPr marL="2514600" indent="-228600" defTabSz="952500" eaLnBrk="0" fontAlgn="base" hangingPunct="0">
              <a:spcBef>
                <a:spcPct val="0"/>
              </a:spcBef>
              <a:spcAft>
                <a:spcPct val="0"/>
              </a:spcAft>
              <a:tabLst>
                <a:tab pos="266700" algn="l"/>
              </a:tabLst>
              <a:defRPr>
                <a:solidFill>
                  <a:schemeClr val="tx1"/>
                </a:solidFill>
                <a:latin typeface="Arial" charset="0"/>
              </a:defRPr>
            </a:lvl6pPr>
            <a:lvl7pPr marL="2971800" indent="-228600" defTabSz="952500" eaLnBrk="0" fontAlgn="base" hangingPunct="0">
              <a:spcBef>
                <a:spcPct val="0"/>
              </a:spcBef>
              <a:spcAft>
                <a:spcPct val="0"/>
              </a:spcAft>
              <a:tabLst>
                <a:tab pos="266700" algn="l"/>
              </a:tabLst>
              <a:defRPr>
                <a:solidFill>
                  <a:schemeClr val="tx1"/>
                </a:solidFill>
                <a:latin typeface="Arial" charset="0"/>
              </a:defRPr>
            </a:lvl7pPr>
            <a:lvl8pPr marL="3429000" indent="-228600" defTabSz="952500" eaLnBrk="0" fontAlgn="base" hangingPunct="0">
              <a:spcBef>
                <a:spcPct val="0"/>
              </a:spcBef>
              <a:spcAft>
                <a:spcPct val="0"/>
              </a:spcAft>
              <a:tabLst>
                <a:tab pos="266700" algn="l"/>
              </a:tabLst>
              <a:defRPr>
                <a:solidFill>
                  <a:schemeClr val="tx1"/>
                </a:solidFill>
                <a:latin typeface="Arial" charset="0"/>
              </a:defRPr>
            </a:lvl8pPr>
            <a:lvl9pPr marL="3886200" indent="-228600" defTabSz="952500" eaLnBrk="0" fontAlgn="base" hangingPunct="0">
              <a:spcBef>
                <a:spcPct val="0"/>
              </a:spcBef>
              <a:spcAft>
                <a:spcPct val="0"/>
              </a:spcAft>
              <a:tabLst>
                <a:tab pos="266700" algn="l"/>
              </a:tabLst>
              <a:defRPr>
                <a:solidFill>
                  <a:schemeClr val="tx1"/>
                </a:solidFill>
                <a:latin typeface="Arial" charset="0"/>
              </a:defRPr>
            </a:lvl9pPr>
          </a:lstStyle>
          <a:p>
            <a:pPr lvl="1">
              <a:spcAft>
                <a:spcPct val="50000"/>
              </a:spcAft>
              <a:buClr>
                <a:srgbClr val="C8000F"/>
              </a:buClr>
              <a:buFont typeface="Wingdings" pitchFamily="2" charset="2"/>
              <a:buChar char="n"/>
            </a:pPr>
            <a:r>
              <a:rPr lang="en-US" altLang="de-DE" sz="2000" dirty="0"/>
              <a:t>Shorter cooling time due to reduced possible melt temperature (- 10 to 20 </a:t>
            </a:r>
            <a:r>
              <a:rPr lang="en-US" altLang="de-DE" sz="2000" dirty="0">
                <a:cs typeface="Arial" charset="0"/>
              </a:rPr>
              <a:t>ºC)</a:t>
            </a:r>
            <a:r>
              <a:rPr lang="en-US" altLang="de-DE" sz="2000" dirty="0"/>
              <a:t> resulting from flat temperature profile during screw stroke, </a:t>
            </a:r>
            <a:r>
              <a:rPr lang="en-US" altLang="de-DE" dirty="0"/>
              <a:t>especially attractive for applications where cooling time is limiting the cycle time </a:t>
            </a:r>
            <a:r>
              <a:rPr lang="en-US" altLang="de-DE" dirty="0">
                <a:sym typeface="Wingdings" pitchFamily="2" charset="2"/>
              </a:rPr>
              <a:t> cooling time &gt; melting time i.e. for thick wall parts</a:t>
            </a:r>
            <a:endParaRPr lang="en-US" altLang="de-DE" sz="2000" dirty="0"/>
          </a:p>
          <a:p>
            <a:pPr lvl="1">
              <a:spcAft>
                <a:spcPct val="50000"/>
              </a:spcAft>
              <a:buClr>
                <a:srgbClr val="C8000F"/>
              </a:buClr>
              <a:buFont typeface="Wingdings" pitchFamily="2" charset="2"/>
              <a:buChar char="n"/>
            </a:pPr>
            <a:r>
              <a:rPr lang="en-US" altLang="de-DE" sz="2000" dirty="0"/>
              <a:t>Shorter melting time required due to reduced screw backpressure (approx. 5 bar instead of 15 -30 bar), especially attractive for applications where melting time is limiting the cycle time </a:t>
            </a:r>
            <a:r>
              <a:rPr lang="en-US" altLang="de-DE" sz="2000" dirty="0">
                <a:sym typeface="Wingdings" pitchFamily="2" charset="2"/>
              </a:rPr>
              <a:t> melting time &gt; cooling time i.e. for thin-walled parts with long flow paths</a:t>
            </a:r>
            <a:endParaRPr lang="en-US" altLang="de-DE" sz="2000" dirty="0"/>
          </a:p>
          <a:p>
            <a:pPr lvl="1">
              <a:spcAft>
                <a:spcPct val="50000"/>
              </a:spcAft>
              <a:buClr>
                <a:srgbClr val="C8000F"/>
              </a:buClr>
              <a:buFont typeface="Wingdings" pitchFamily="2" charset="2"/>
              <a:buChar char="n"/>
            </a:pPr>
            <a:r>
              <a:rPr lang="en-US" altLang="de-DE" sz="2000" dirty="0"/>
              <a:t>Reduced injection speed can reduce shrinking and therefore lead to faster cooling (amorphous Polymers)</a:t>
            </a:r>
          </a:p>
          <a:p>
            <a:pPr lvl="1">
              <a:spcAft>
                <a:spcPct val="50000"/>
              </a:spcAft>
              <a:buClr>
                <a:schemeClr val="tx2"/>
              </a:buClr>
              <a:buFont typeface="Wingdings" pitchFamily="2" charset="2"/>
              <a:buChar char="n"/>
            </a:pPr>
            <a:endParaRPr lang="en-US" altLang="de-DE" sz="2000" dirty="0"/>
          </a:p>
        </p:txBody>
      </p:sp>
    </p:spTree>
    <p:extLst>
      <p:ext uri="{BB962C8B-B14F-4D97-AF65-F5344CB8AC3E}">
        <p14:creationId xmlns:p14="http://schemas.microsoft.com/office/powerpoint/2010/main" val="160586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3850" y="1289050"/>
            <a:ext cx="84963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952500">
              <a:tabLst>
                <a:tab pos="266700" algn="l"/>
              </a:tabLst>
              <a:defRPr>
                <a:solidFill>
                  <a:schemeClr val="tx1"/>
                </a:solidFill>
                <a:latin typeface="Arial" charset="0"/>
              </a:defRPr>
            </a:lvl1pPr>
            <a:lvl2pPr marL="625475" indent="-357188" defTabSz="952500">
              <a:tabLst>
                <a:tab pos="266700" algn="l"/>
              </a:tabLst>
              <a:defRPr>
                <a:solidFill>
                  <a:schemeClr val="tx1"/>
                </a:solidFill>
                <a:latin typeface="Arial" charset="0"/>
              </a:defRPr>
            </a:lvl2pPr>
            <a:lvl3pPr marL="1143000" indent="-228600" defTabSz="952500">
              <a:tabLst>
                <a:tab pos="266700" algn="l"/>
              </a:tabLst>
              <a:defRPr>
                <a:solidFill>
                  <a:schemeClr val="tx1"/>
                </a:solidFill>
                <a:latin typeface="Arial" charset="0"/>
              </a:defRPr>
            </a:lvl3pPr>
            <a:lvl4pPr marL="1600200" indent="-228600" defTabSz="952500">
              <a:tabLst>
                <a:tab pos="266700" algn="l"/>
              </a:tabLst>
              <a:defRPr>
                <a:solidFill>
                  <a:schemeClr val="tx1"/>
                </a:solidFill>
                <a:latin typeface="Arial" charset="0"/>
              </a:defRPr>
            </a:lvl4pPr>
            <a:lvl5pPr marL="2057400" indent="-228600" defTabSz="952500">
              <a:tabLst>
                <a:tab pos="266700" algn="l"/>
              </a:tabLst>
              <a:defRPr>
                <a:solidFill>
                  <a:schemeClr val="tx1"/>
                </a:solidFill>
                <a:latin typeface="Arial" charset="0"/>
              </a:defRPr>
            </a:lvl5pPr>
            <a:lvl6pPr marL="2514600" indent="-228600" defTabSz="952500" eaLnBrk="0" fontAlgn="base" hangingPunct="0">
              <a:spcBef>
                <a:spcPct val="0"/>
              </a:spcBef>
              <a:spcAft>
                <a:spcPct val="0"/>
              </a:spcAft>
              <a:tabLst>
                <a:tab pos="266700" algn="l"/>
              </a:tabLst>
              <a:defRPr>
                <a:solidFill>
                  <a:schemeClr val="tx1"/>
                </a:solidFill>
                <a:latin typeface="Arial" charset="0"/>
              </a:defRPr>
            </a:lvl6pPr>
            <a:lvl7pPr marL="2971800" indent="-228600" defTabSz="952500" eaLnBrk="0" fontAlgn="base" hangingPunct="0">
              <a:spcBef>
                <a:spcPct val="0"/>
              </a:spcBef>
              <a:spcAft>
                <a:spcPct val="0"/>
              </a:spcAft>
              <a:tabLst>
                <a:tab pos="266700" algn="l"/>
              </a:tabLst>
              <a:defRPr>
                <a:solidFill>
                  <a:schemeClr val="tx1"/>
                </a:solidFill>
                <a:latin typeface="Arial" charset="0"/>
              </a:defRPr>
            </a:lvl7pPr>
            <a:lvl8pPr marL="3429000" indent="-228600" defTabSz="952500" eaLnBrk="0" fontAlgn="base" hangingPunct="0">
              <a:spcBef>
                <a:spcPct val="0"/>
              </a:spcBef>
              <a:spcAft>
                <a:spcPct val="0"/>
              </a:spcAft>
              <a:tabLst>
                <a:tab pos="266700" algn="l"/>
              </a:tabLst>
              <a:defRPr>
                <a:solidFill>
                  <a:schemeClr val="tx1"/>
                </a:solidFill>
                <a:latin typeface="Arial" charset="0"/>
              </a:defRPr>
            </a:lvl8pPr>
            <a:lvl9pPr marL="3886200" indent="-228600" defTabSz="952500" eaLnBrk="0" fontAlgn="base" hangingPunct="0">
              <a:spcBef>
                <a:spcPct val="0"/>
              </a:spcBef>
              <a:spcAft>
                <a:spcPct val="0"/>
              </a:spcAft>
              <a:tabLst>
                <a:tab pos="266700" algn="l"/>
              </a:tabLst>
              <a:defRPr>
                <a:solidFill>
                  <a:schemeClr val="tx1"/>
                </a:solidFill>
                <a:latin typeface="Arial" charset="0"/>
              </a:defRPr>
            </a:lvl9pPr>
          </a:lstStyle>
          <a:p>
            <a:pPr lvl="1">
              <a:spcAft>
                <a:spcPts val="1800"/>
              </a:spcAft>
              <a:buClr>
                <a:srgbClr val="C8000F"/>
              </a:buClr>
              <a:buFont typeface="Wingdings" pitchFamily="2" charset="2"/>
              <a:buChar char="n"/>
            </a:pPr>
            <a:r>
              <a:rPr lang="en-US" altLang="de-DE" sz="2000"/>
              <a:t>Effective avoidance of color streaks </a:t>
            </a:r>
          </a:p>
          <a:p>
            <a:pPr lvl="1">
              <a:spcAft>
                <a:spcPts val="1800"/>
              </a:spcAft>
              <a:buClr>
                <a:srgbClr val="C8000F"/>
              </a:buClr>
              <a:buFont typeface="Wingdings" pitchFamily="2" charset="2"/>
              <a:buChar char="n"/>
            </a:pPr>
            <a:r>
              <a:rPr lang="en-US" altLang="de-DE" sz="2000"/>
              <a:t>Equalized color depth / better color appearance</a:t>
            </a:r>
          </a:p>
          <a:p>
            <a:pPr lvl="1">
              <a:spcAft>
                <a:spcPts val="1800"/>
              </a:spcAft>
              <a:buClr>
                <a:srgbClr val="C8000F"/>
              </a:buClr>
              <a:buFont typeface="Wingdings" pitchFamily="2" charset="2"/>
              <a:buChar char="n"/>
            </a:pPr>
            <a:r>
              <a:rPr lang="en-US" altLang="de-DE" sz="2000"/>
              <a:t>Saving of 20 – 30% master batch (= 1’000 to &gt;10’000 CHF savings / year)</a:t>
            </a:r>
          </a:p>
          <a:p>
            <a:pPr lvl="1">
              <a:spcAft>
                <a:spcPts val="1800"/>
              </a:spcAft>
              <a:buClr>
                <a:srgbClr val="C8000F"/>
              </a:buClr>
              <a:buFont typeface="Wingdings" pitchFamily="2" charset="2"/>
              <a:buChar char="n"/>
            </a:pPr>
            <a:r>
              <a:rPr lang="en-US" altLang="de-DE" sz="2000"/>
              <a:t>No brilliant spots due to homogenization of temperature profile </a:t>
            </a:r>
          </a:p>
          <a:p>
            <a:pPr lvl="1">
              <a:spcAft>
                <a:spcPts val="1800"/>
              </a:spcAft>
              <a:buClr>
                <a:srgbClr val="C8000F"/>
              </a:buClr>
              <a:buFont typeface="Wingdings" pitchFamily="2" charset="2"/>
              <a:buChar char="n"/>
            </a:pPr>
            <a:r>
              <a:rPr lang="en-US" altLang="de-DE" sz="2000"/>
              <a:t>Reduced cycle time due to optimized processing parameters</a:t>
            </a:r>
          </a:p>
          <a:p>
            <a:pPr lvl="1">
              <a:spcAft>
                <a:spcPts val="1800"/>
              </a:spcAft>
              <a:buClr>
                <a:srgbClr val="C8000F"/>
              </a:buClr>
              <a:buFont typeface="Wingdings" pitchFamily="2" charset="2"/>
              <a:buChar char="n"/>
            </a:pPr>
            <a:r>
              <a:rPr lang="en-US" altLang="de-DE" sz="2000"/>
              <a:t>Better tolerances</a:t>
            </a:r>
          </a:p>
          <a:p>
            <a:pPr lvl="1">
              <a:spcAft>
                <a:spcPts val="1800"/>
              </a:spcAft>
              <a:buClr>
                <a:srgbClr val="C8000F"/>
              </a:buClr>
              <a:buFont typeface="Wingdings" pitchFamily="2" charset="2"/>
              <a:buChar char="n"/>
            </a:pPr>
            <a:r>
              <a:rPr lang="en-US" altLang="de-DE" sz="2000"/>
              <a:t>Improved processing of recyclates (usability of more recyclate or better product quality)</a:t>
            </a:r>
          </a:p>
          <a:p>
            <a:pPr lvl="1">
              <a:spcAft>
                <a:spcPts val="1800"/>
              </a:spcAft>
              <a:buClr>
                <a:srgbClr val="C8000F"/>
              </a:buClr>
              <a:buFont typeface="Wingdings" pitchFamily="2" charset="2"/>
              <a:buChar char="n"/>
            </a:pPr>
            <a:r>
              <a:rPr lang="en-US" altLang="de-DE" sz="2000"/>
              <a:t>Improved balancing of hot runner systems</a:t>
            </a:r>
            <a:r>
              <a:rPr lang="de-DE" altLang="de-DE" sz="2000"/>
              <a:t> </a:t>
            </a:r>
            <a:endParaRPr lang="en-US" altLang="de-DE" sz="2000"/>
          </a:p>
          <a:p>
            <a:pPr lvl="1"/>
            <a:endParaRPr lang="en-US" altLang="de-DE" sz="2000"/>
          </a:p>
        </p:txBody>
      </p:sp>
      <p:sp>
        <p:nvSpPr>
          <p:cNvPr id="15363" name="Rectangle 3"/>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a:t>Benefits of Promix Mixing Nozzles</a:t>
            </a:r>
          </a:p>
        </p:txBody>
      </p:sp>
    </p:spTree>
    <p:extLst>
      <p:ext uri="{BB962C8B-B14F-4D97-AF65-F5344CB8AC3E}">
        <p14:creationId xmlns:p14="http://schemas.microsoft.com/office/powerpoint/2010/main" val="2994517216"/>
      </p:ext>
    </p:extLst>
  </p:cSld>
  <p:clrMapOvr>
    <a:masterClrMapping/>
  </p:clrMapOvr>
  <p:transition advTm="1068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5" descr="C:\Users\rhartmann\Desktop\Duese_weiss_co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952625"/>
            <a:ext cx="5668962"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9"/>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a:t>Mixing nozzle concept</a:t>
            </a:r>
          </a:p>
        </p:txBody>
      </p:sp>
      <p:sp>
        <p:nvSpPr>
          <p:cNvPr id="23556" name="Rectangle 11"/>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altLang="de-DE"/>
          </a:p>
        </p:txBody>
      </p:sp>
      <p:grpSp>
        <p:nvGrpSpPr>
          <p:cNvPr id="15378" name="Group 61"/>
          <p:cNvGrpSpPr>
            <a:grpSpLocks noChangeAspect="1"/>
          </p:cNvGrpSpPr>
          <p:nvPr/>
        </p:nvGrpSpPr>
        <p:grpSpPr bwMode="auto">
          <a:xfrm>
            <a:off x="1239838" y="1700213"/>
            <a:ext cx="1439862" cy="1719262"/>
            <a:chOff x="3799" y="1642"/>
            <a:chExt cx="998" cy="1191"/>
          </a:xfrm>
        </p:grpSpPr>
        <p:pic>
          <p:nvPicPr>
            <p:cNvPr id="23593" name="Picture 12" descr="P101006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980" y="2341"/>
              <a:ext cx="681"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4" name="Picture 59" descr="0605270905"/>
            <p:cNvPicPr>
              <a:picLocks noChangeAspect="1" noChangeArrowheads="1"/>
            </p:cNvPicPr>
            <p:nvPr/>
          </p:nvPicPr>
          <p:blipFill>
            <a:blip r:embed="rId4">
              <a:clrChange>
                <a:clrFrom>
                  <a:srgbClr val="F8F8FA"/>
                </a:clrFrom>
                <a:clrTo>
                  <a:srgbClr val="F8F8FA">
                    <a:alpha val="0"/>
                  </a:srgbClr>
                </a:clrTo>
              </a:clrChange>
              <a:extLst>
                <a:ext uri="{28A0092B-C50C-407E-A947-70E740481C1C}">
                  <a14:useLocalDpi xmlns:a14="http://schemas.microsoft.com/office/drawing/2010/main" val="0"/>
                </a:ext>
              </a:extLst>
            </a:blip>
            <a:srcRect l="22058" t="33815" r="22754" b="19917"/>
            <a:stretch>
              <a:fillRect/>
            </a:stretch>
          </p:blipFill>
          <p:spPr bwMode="auto">
            <a:xfrm>
              <a:off x="3935" y="1642"/>
              <a:ext cx="726"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95" name="Text Box 60"/>
            <p:cNvSpPr txBox="1">
              <a:spLocks noChangeArrowheads="1"/>
            </p:cNvSpPr>
            <p:nvPr/>
          </p:nvSpPr>
          <p:spPr bwMode="auto">
            <a:xfrm>
              <a:off x="3799" y="2024"/>
              <a:ext cx="998"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Optional:</a:t>
              </a:r>
              <a:br>
                <a:rPr lang="en-US" altLang="de-DE" sz="1200"/>
              </a:br>
              <a:r>
                <a:rPr lang="en-US" altLang="de-DE" sz="1200"/>
                <a:t>Protector</a:t>
              </a:r>
            </a:p>
          </p:txBody>
        </p:sp>
      </p:grpSp>
      <p:sp>
        <p:nvSpPr>
          <p:cNvPr id="15387" name="Text Box 71"/>
          <p:cNvSpPr txBox="1">
            <a:spLocks noChangeArrowheads="1"/>
          </p:cNvSpPr>
          <p:nvPr/>
        </p:nvSpPr>
        <p:spPr bwMode="auto">
          <a:xfrm>
            <a:off x="6791325" y="5853113"/>
            <a:ext cx="1296988"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Nozzle Tip</a:t>
            </a:r>
            <a:endParaRPr lang="en-US" altLang="de-DE" sz="1400"/>
          </a:p>
        </p:txBody>
      </p:sp>
      <p:grpSp>
        <p:nvGrpSpPr>
          <p:cNvPr id="25" name="Gruppieren 24"/>
          <p:cNvGrpSpPr>
            <a:grpSpLocks/>
          </p:cNvGrpSpPr>
          <p:nvPr/>
        </p:nvGrpSpPr>
        <p:grpSpPr bwMode="auto">
          <a:xfrm>
            <a:off x="7773988" y="4003675"/>
            <a:ext cx="1268412" cy="2479675"/>
            <a:chOff x="7774183" y="4004267"/>
            <a:chExt cx="1268517" cy="2479280"/>
          </a:xfrm>
        </p:grpSpPr>
        <p:pic>
          <p:nvPicPr>
            <p:cNvPr id="23588" name="Picture 66" descr="Düsenspitze Kat2 mit Innengewinde Var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6716" y="5776507"/>
              <a:ext cx="629780" cy="70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9" name="Picture 67" descr="Düsenspitze Kat2 mit Tauchspitze Var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8571" y="4909903"/>
              <a:ext cx="470224" cy="7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0" name="Picture 68" descr="Düsenspitze Kat2 mit Außengewinde Va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2090" y="4899049"/>
              <a:ext cx="624406" cy="8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29" descr="Düsenspitze Kat1 mit KR Var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4183" y="4004267"/>
              <a:ext cx="599001" cy="84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32" descr="Düsenspitze Kat1 mit KR Var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2920" y="4004267"/>
              <a:ext cx="629780" cy="85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uppieren 50"/>
          <p:cNvGrpSpPr>
            <a:grpSpLocks/>
          </p:cNvGrpSpPr>
          <p:nvPr/>
        </p:nvGrpSpPr>
        <p:grpSpPr bwMode="auto">
          <a:xfrm>
            <a:off x="354013" y="1127125"/>
            <a:ext cx="1625600" cy="2517775"/>
            <a:chOff x="354126" y="1127389"/>
            <a:chExt cx="1625586" cy="2517635"/>
          </a:xfrm>
        </p:grpSpPr>
        <p:grpSp>
          <p:nvGrpSpPr>
            <p:cNvPr id="23583" name="Gruppieren 2"/>
            <p:cNvGrpSpPr>
              <a:grpSpLocks/>
            </p:cNvGrpSpPr>
            <p:nvPr/>
          </p:nvGrpSpPr>
          <p:grpSpPr bwMode="auto">
            <a:xfrm>
              <a:off x="354126" y="1475328"/>
              <a:ext cx="761490" cy="2169696"/>
              <a:chOff x="273550" y="1326525"/>
              <a:chExt cx="761490" cy="2169696"/>
            </a:xfrm>
          </p:grpSpPr>
          <p:pic>
            <p:nvPicPr>
              <p:cNvPr id="23585" name="Picture 46" descr="Adapter Kat_2"/>
              <p:cNvPicPr>
                <a:picLocks noChangeAspect="1" noChangeArrowheads="1"/>
              </p:cNvPicPr>
              <p:nvPr/>
            </p:nvPicPr>
            <p:blipFill>
              <a:blip r:embed="rId10">
                <a:lum bright="6000" contrast="6000"/>
                <a:extLst>
                  <a:ext uri="{28A0092B-C50C-407E-A947-70E740481C1C}">
                    <a14:useLocalDpi xmlns:a14="http://schemas.microsoft.com/office/drawing/2010/main" val="0"/>
                  </a:ext>
                </a:extLst>
              </a:blip>
              <a:srcRect/>
              <a:stretch>
                <a:fillRect/>
              </a:stretch>
            </p:blipFill>
            <p:spPr bwMode="auto">
              <a:xfrm>
                <a:off x="273550" y="2996952"/>
                <a:ext cx="740513" cy="49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47" descr="Adapter Kat3 3 teilige Dü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550" y="1326525"/>
                <a:ext cx="761490" cy="68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7" name="Picture 49" descr="Adapter Kat4 3 teilige Düs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550" y="2086659"/>
                <a:ext cx="755197" cy="76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84" name="Text Box 71"/>
            <p:cNvSpPr txBox="1">
              <a:spLocks noChangeArrowheads="1"/>
            </p:cNvSpPr>
            <p:nvPr/>
          </p:nvSpPr>
          <p:spPr bwMode="auto">
            <a:xfrm>
              <a:off x="683890" y="1127389"/>
              <a:ext cx="129582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Nozzle adapter</a:t>
              </a:r>
              <a:endParaRPr lang="en-US" altLang="de-DE" sz="1400"/>
            </a:p>
          </p:txBody>
        </p:sp>
      </p:grpSp>
      <p:cxnSp>
        <p:nvCxnSpPr>
          <p:cNvPr id="5" name="Gewinkelte Verbindung 4"/>
          <p:cNvCxnSpPr>
            <a:cxnSpLocks noChangeShapeType="1"/>
          </p:cNvCxnSpPr>
          <p:nvPr/>
        </p:nvCxnSpPr>
        <p:spPr bwMode="auto">
          <a:xfrm rot="10800000">
            <a:off x="2016125" y="1268413"/>
            <a:ext cx="1187450" cy="684212"/>
          </a:xfrm>
          <a:prstGeom prst="bentConnector3">
            <a:avLst>
              <a:gd name="adj1" fmla="val -699"/>
            </a:avLst>
          </a:prstGeom>
          <a:noFill/>
          <a:ln w="25400" algn="ctr">
            <a:solidFill>
              <a:srgbClr val="C80029"/>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winkelte Verbindung 74"/>
          <p:cNvCxnSpPr>
            <a:cxnSpLocks noChangeShapeType="1"/>
          </p:cNvCxnSpPr>
          <p:nvPr/>
        </p:nvCxnSpPr>
        <p:spPr bwMode="auto">
          <a:xfrm rot="16200000" flipH="1">
            <a:off x="6649244" y="5052219"/>
            <a:ext cx="933450" cy="649288"/>
          </a:xfrm>
          <a:prstGeom prst="bentConnector3">
            <a:avLst>
              <a:gd name="adj1" fmla="val 199"/>
            </a:avLst>
          </a:prstGeom>
          <a:noFill/>
          <a:ln w="25400" algn="ctr">
            <a:solidFill>
              <a:srgbClr val="C80029"/>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winkelte Verbindung 80"/>
          <p:cNvCxnSpPr>
            <a:cxnSpLocks noChangeShapeType="1"/>
          </p:cNvCxnSpPr>
          <p:nvPr/>
        </p:nvCxnSpPr>
        <p:spPr bwMode="auto">
          <a:xfrm rot="10800000" flipV="1">
            <a:off x="1258888" y="3987800"/>
            <a:ext cx="1360487" cy="377825"/>
          </a:xfrm>
          <a:prstGeom prst="bentConnector2">
            <a:avLst/>
          </a:prstGeom>
          <a:noFill/>
          <a:ln w="25400" algn="ctr">
            <a:solidFill>
              <a:srgbClr val="C80029"/>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 Box 75"/>
          <p:cNvSpPr txBox="1">
            <a:spLocks noChangeArrowheads="1"/>
          </p:cNvSpPr>
          <p:nvPr/>
        </p:nvSpPr>
        <p:spPr bwMode="auto">
          <a:xfrm>
            <a:off x="6011863" y="2432050"/>
            <a:ext cx="1314450"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Nozzle body</a:t>
            </a:r>
          </a:p>
        </p:txBody>
      </p:sp>
      <p:grpSp>
        <p:nvGrpSpPr>
          <p:cNvPr id="53" name="Gruppieren 52"/>
          <p:cNvGrpSpPr>
            <a:grpSpLocks/>
          </p:cNvGrpSpPr>
          <p:nvPr/>
        </p:nvGrpSpPr>
        <p:grpSpPr bwMode="auto">
          <a:xfrm>
            <a:off x="338138" y="4418013"/>
            <a:ext cx="2035175" cy="933450"/>
            <a:chOff x="337680" y="4418262"/>
            <a:chExt cx="2035746" cy="933450"/>
          </a:xfrm>
        </p:grpSpPr>
        <p:pic>
          <p:nvPicPr>
            <p:cNvPr id="23581" name="Picture 15" descr="Mischer KSM (2)"/>
            <p:cNvPicPr>
              <a:picLocks noChangeAspect="1" noChangeArrowheads="1"/>
            </p:cNvPicPr>
            <p:nvPr/>
          </p:nvPicPr>
          <p:blipFill>
            <a:blip r:embed="rId13">
              <a:lum bright="6000"/>
              <a:extLst>
                <a:ext uri="{28A0092B-C50C-407E-A947-70E740481C1C}">
                  <a14:useLocalDpi xmlns:a14="http://schemas.microsoft.com/office/drawing/2010/main" val="0"/>
                </a:ext>
              </a:extLst>
            </a:blip>
            <a:srcRect/>
            <a:stretch>
              <a:fillRect/>
            </a:stretch>
          </p:blipFill>
          <p:spPr bwMode="auto">
            <a:xfrm>
              <a:off x="354126" y="4723062"/>
              <a:ext cx="2019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82" name="Text Box 17"/>
            <p:cNvSpPr txBox="1">
              <a:spLocks noChangeArrowheads="1"/>
            </p:cNvSpPr>
            <p:nvPr/>
          </p:nvSpPr>
          <p:spPr bwMode="auto">
            <a:xfrm>
              <a:off x="337680" y="4418262"/>
              <a:ext cx="1963738"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Mixer Type KSM</a:t>
              </a:r>
            </a:p>
          </p:txBody>
        </p:sp>
      </p:grpSp>
      <p:grpSp>
        <p:nvGrpSpPr>
          <p:cNvPr id="92" name="Group 26"/>
          <p:cNvGrpSpPr>
            <a:grpSpLocks/>
          </p:cNvGrpSpPr>
          <p:nvPr/>
        </p:nvGrpSpPr>
        <p:grpSpPr bwMode="auto">
          <a:xfrm>
            <a:off x="539750" y="5438775"/>
            <a:ext cx="1631950" cy="1266825"/>
            <a:chOff x="3259" y="2421"/>
            <a:chExt cx="1028" cy="798"/>
          </a:xfrm>
        </p:grpSpPr>
        <p:pic>
          <p:nvPicPr>
            <p:cNvPr id="23579" name="Picture 14" descr="P1000853_ret"/>
            <p:cNvPicPr>
              <a:picLocks noChangeAspect="1" noChangeArrowheads="1"/>
            </p:cNvPicPr>
            <p:nvPr/>
          </p:nvPicPr>
          <p:blipFill>
            <a:blip r:embed="rId14">
              <a:lum bright="6000"/>
              <a:extLst>
                <a:ext uri="{28A0092B-C50C-407E-A947-70E740481C1C}">
                  <a14:useLocalDpi xmlns:a14="http://schemas.microsoft.com/office/drawing/2010/main" val="0"/>
                </a:ext>
              </a:extLst>
            </a:blip>
            <a:srcRect/>
            <a:stretch>
              <a:fillRect/>
            </a:stretch>
          </p:blipFill>
          <p:spPr bwMode="auto">
            <a:xfrm>
              <a:off x="3352" y="2421"/>
              <a:ext cx="816"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80" name="Text Box 21"/>
            <p:cNvSpPr txBox="1">
              <a:spLocks noChangeArrowheads="1"/>
            </p:cNvSpPr>
            <p:nvPr/>
          </p:nvSpPr>
          <p:spPr bwMode="auto">
            <a:xfrm>
              <a:off x="3259" y="3045"/>
              <a:ext cx="102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Mix Body Type</a:t>
              </a:r>
            </a:p>
          </p:txBody>
        </p:sp>
      </p:grpSp>
      <p:cxnSp>
        <p:nvCxnSpPr>
          <p:cNvPr id="108" name="Gewinkelte Verbindung 107"/>
          <p:cNvCxnSpPr>
            <a:cxnSpLocks noChangeShapeType="1"/>
          </p:cNvCxnSpPr>
          <p:nvPr/>
        </p:nvCxnSpPr>
        <p:spPr bwMode="auto">
          <a:xfrm rot="5400000" flipH="1" flipV="1">
            <a:off x="5443538" y="2860675"/>
            <a:ext cx="835025" cy="301625"/>
          </a:xfrm>
          <a:prstGeom prst="bentConnector2">
            <a:avLst/>
          </a:prstGeom>
          <a:noFill/>
          <a:ln w="25400" algn="ctr">
            <a:solidFill>
              <a:srgbClr val="C80029"/>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5" name="Gruppieren 54"/>
          <p:cNvGrpSpPr>
            <a:grpSpLocks/>
          </p:cNvGrpSpPr>
          <p:nvPr/>
        </p:nvGrpSpPr>
        <p:grpSpPr bwMode="auto">
          <a:xfrm>
            <a:off x="2228850" y="5527675"/>
            <a:ext cx="1911350" cy="1214438"/>
            <a:chOff x="2228393" y="5528265"/>
            <a:chExt cx="1911559" cy="1213103"/>
          </a:xfrm>
        </p:grpSpPr>
        <p:grpSp>
          <p:nvGrpSpPr>
            <p:cNvPr id="23573" name="Gruppieren 53"/>
            <p:cNvGrpSpPr>
              <a:grpSpLocks/>
            </p:cNvGrpSpPr>
            <p:nvPr/>
          </p:nvGrpSpPr>
          <p:grpSpPr bwMode="auto">
            <a:xfrm>
              <a:off x="2228393" y="5528265"/>
              <a:ext cx="1911559" cy="1213103"/>
              <a:chOff x="2228393" y="5528265"/>
              <a:chExt cx="1911559" cy="1213103"/>
            </a:xfrm>
          </p:grpSpPr>
          <p:pic>
            <p:nvPicPr>
              <p:cNvPr id="23577" name="Picture 16" descr="0606273106"/>
              <p:cNvPicPr>
                <a:picLocks noChangeAspect="1" noChangeArrowheads="1"/>
              </p:cNvPicPr>
              <p:nvPr/>
            </p:nvPicPr>
            <p:blipFill>
              <a:blip r:embed="rId15">
                <a:clrChange>
                  <a:clrFrom>
                    <a:srgbClr val="EBEBEB"/>
                  </a:clrFrom>
                  <a:clrTo>
                    <a:srgbClr val="EBEBEB">
                      <a:alpha val="0"/>
                    </a:srgbClr>
                  </a:clrTo>
                </a:clrChange>
                <a:extLst>
                  <a:ext uri="{28A0092B-C50C-407E-A947-70E740481C1C}">
                    <a14:useLocalDpi xmlns:a14="http://schemas.microsoft.com/office/drawing/2010/main" val="0"/>
                  </a:ext>
                </a:extLst>
              </a:blip>
              <a:srcRect l="20670" t="26401" r="26575" b="23854"/>
              <a:stretch>
                <a:fillRect/>
              </a:stretch>
            </p:blipFill>
            <p:spPr bwMode="auto">
              <a:xfrm>
                <a:off x="2228393" y="5709493"/>
                <a:ext cx="1368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78" name="Text Box 20"/>
              <p:cNvSpPr txBox="1">
                <a:spLocks noChangeArrowheads="1"/>
              </p:cNvSpPr>
              <p:nvPr/>
            </p:nvSpPr>
            <p:spPr bwMode="auto">
              <a:xfrm>
                <a:off x="2339727" y="5528265"/>
                <a:ext cx="180022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200"/>
                  <a:t>MixerType SMK</a:t>
                </a:r>
              </a:p>
            </p:txBody>
          </p:sp>
        </p:grpSp>
        <p:grpSp>
          <p:nvGrpSpPr>
            <p:cNvPr id="23574" name="Group 91"/>
            <p:cNvGrpSpPr>
              <a:grpSpLocks/>
            </p:cNvGrpSpPr>
            <p:nvPr/>
          </p:nvGrpSpPr>
          <p:grpSpPr bwMode="auto">
            <a:xfrm>
              <a:off x="3563119" y="5949652"/>
              <a:ext cx="504825" cy="647700"/>
              <a:chOff x="3423" y="709"/>
              <a:chExt cx="454" cy="635"/>
            </a:xfrm>
          </p:grpSpPr>
          <p:pic>
            <p:nvPicPr>
              <p:cNvPr id="23575" name="Picture 92" descr="0605270906"/>
              <p:cNvPicPr>
                <a:picLocks noChangeAspect="1" noChangeArrowheads="1"/>
              </p:cNvPicPr>
              <p:nvPr/>
            </p:nvPicPr>
            <p:blipFill>
              <a:blip r:embed="rId16">
                <a:clrChange>
                  <a:clrFrom>
                    <a:srgbClr val="ECEDEF"/>
                  </a:clrFrom>
                  <a:clrTo>
                    <a:srgbClr val="ECEDEF">
                      <a:alpha val="0"/>
                    </a:srgbClr>
                  </a:clrTo>
                </a:clrChange>
                <a:extLst>
                  <a:ext uri="{28A0092B-C50C-407E-A947-70E740481C1C}">
                    <a14:useLocalDpi xmlns:a14="http://schemas.microsoft.com/office/drawing/2010/main" val="0"/>
                  </a:ext>
                </a:extLst>
              </a:blip>
              <a:srcRect l="34605" t="15385" r="32146" b="12782"/>
              <a:stretch>
                <a:fillRect/>
              </a:stretch>
            </p:blipFill>
            <p:spPr bwMode="auto">
              <a:xfrm>
                <a:off x="3515" y="709"/>
                <a:ext cx="36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AutoShape 93"/>
              <p:cNvSpPr>
                <a:spLocks noChangeArrowheads="1"/>
              </p:cNvSpPr>
              <p:nvPr/>
            </p:nvSpPr>
            <p:spPr bwMode="auto">
              <a:xfrm rot="-176786">
                <a:off x="3423" y="889"/>
                <a:ext cx="135" cy="272"/>
              </a:xfrm>
              <a:prstGeom prst="parallelogram">
                <a:avLst>
                  <a:gd name="adj" fmla="val 25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altLang="de-DE"/>
              </a:p>
            </p:txBody>
          </p:sp>
        </p:grpSp>
      </p:grpSp>
      <p:grpSp>
        <p:nvGrpSpPr>
          <p:cNvPr id="52" name="Gruppieren 51"/>
          <p:cNvGrpSpPr>
            <a:grpSpLocks/>
          </p:cNvGrpSpPr>
          <p:nvPr/>
        </p:nvGrpSpPr>
        <p:grpSpPr bwMode="auto">
          <a:xfrm>
            <a:off x="5508625" y="1173163"/>
            <a:ext cx="3240088" cy="1930400"/>
            <a:chOff x="5508104" y="1172678"/>
            <a:chExt cx="3240360" cy="1931424"/>
          </a:xfrm>
        </p:grpSpPr>
        <p:pic>
          <p:nvPicPr>
            <p:cNvPr id="23570" name="Picture 63" descr="P1010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76789" y="1175057"/>
              <a:ext cx="1971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3" descr="Düsenkörper 3teilige Düse 4M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08104" y="1172678"/>
              <a:ext cx="1193581"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4" descr="Düsenkörper 3teilige Düse 6M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25643" y="2142525"/>
              <a:ext cx="1422821" cy="96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6779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314325" y="112713"/>
            <a:ext cx="713740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pitchFamily="34" charset="0"/>
              </a:defRPr>
            </a:lvl1pPr>
            <a:lvl2pPr marL="742950" indent="-285750" defTabSz="952500">
              <a:defRPr>
                <a:solidFill>
                  <a:schemeClr val="tx1"/>
                </a:solidFill>
                <a:latin typeface="Arial" pitchFamily="34" charset="0"/>
              </a:defRPr>
            </a:lvl2pPr>
            <a:lvl3pPr marL="1143000" indent="-228600" defTabSz="952500">
              <a:defRPr>
                <a:solidFill>
                  <a:schemeClr val="tx1"/>
                </a:solidFill>
                <a:latin typeface="Arial" pitchFamily="34" charset="0"/>
              </a:defRPr>
            </a:lvl3pPr>
            <a:lvl4pPr marL="1600200" indent="-228600" defTabSz="952500">
              <a:defRPr>
                <a:solidFill>
                  <a:schemeClr val="tx1"/>
                </a:solidFill>
                <a:latin typeface="Arial" pitchFamily="34" charset="0"/>
              </a:defRPr>
            </a:lvl4pPr>
            <a:lvl5pPr marL="2057400" indent="-228600" defTabSz="952500">
              <a:defRPr>
                <a:solidFill>
                  <a:schemeClr val="tx1"/>
                </a:solidFill>
                <a:latin typeface="Arial" pitchFamily="34" charset="0"/>
              </a:defRPr>
            </a:lvl5pPr>
            <a:lvl6pPr marL="2514600" indent="-228600" defTabSz="952500" eaLnBrk="0" fontAlgn="base" hangingPunct="0">
              <a:spcBef>
                <a:spcPct val="0"/>
              </a:spcBef>
              <a:spcAft>
                <a:spcPct val="0"/>
              </a:spcAft>
              <a:defRPr>
                <a:solidFill>
                  <a:schemeClr val="tx1"/>
                </a:solidFill>
                <a:latin typeface="Arial" pitchFamily="34" charset="0"/>
              </a:defRPr>
            </a:lvl6pPr>
            <a:lvl7pPr marL="2971800" indent="-228600" defTabSz="952500" eaLnBrk="0" fontAlgn="base" hangingPunct="0">
              <a:spcBef>
                <a:spcPct val="0"/>
              </a:spcBef>
              <a:spcAft>
                <a:spcPct val="0"/>
              </a:spcAft>
              <a:defRPr>
                <a:solidFill>
                  <a:schemeClr val="tx1"/>
                </a:solidFill>
                <a:latin typeface="Arial" pitchFamily="34" charset="0"/>
              </a:defRPr>
            </a:lvl7pPr>
            <a:lvl8pPr marL="3429000" indent="-228600" defTabSz="952500" eaLnBrk="0" fontAlgn="base" hangingPunct="0">
              <a:spcBef>
                <a:spcPct val="0"/>
              </a:spcBef>
              <a:spcAft>
                <a:spcPct val="0"/>
              </a:spcAft>
              <a:defRPr>
                <a:solidFill>
                  <a:schemeClr val="tx1"/>
                </a:solidFill>
                <a:latin typeface="Arial" pitchFamily="34" charset="0"/>
              </a:defRPr>
            </a:lvl8pPr>
            <a:lvl9pPr marL="3886200" indent="-228600" defTabSz="952500" eaLnBrk="0" fontAlgn="base" hangingPunct="0">
              <a:spcBef>
                <a:spcPct val="0"/>
              </a:spcBef>
              <a:spcAft>
                <a:spcPct val="0"/>
              </a:spcAft>
              <a:defRPr>
                <a:solidFill>
                  <a:schemeClr val="tx1"/>
                </a:solidFill>
                <a:latin typeface="Arial" pitchFamily="34" charset="0"/>
              </a:defRPr>
            </a:lvl9pPr>
          </a:lstStyle>
          <a:p>
            <a:pPr>
              <a:lnSpc>
                <a:spcPct val="112000"/>
              </a:lnSpc>
            </a:pPr>
            <a:r>
              <a:rPr lang="de-DE" altLang="de-DE" sz="2200" b="1" dirty="0" err="1"/>
              <a:t>Static</a:t>
            </a:r>
            <a:r>
              <a:rPr lang="de-DE" altLang="de-DE" sz="2200" b="1" dirty="0"/>
              <a:t> Mixers </a:t>
            </a:r>
            <a:r>
              <a:rPr lang="de-DE" altLang="de-DE" sz="2200" b="1" dirty="0" err="1" smtClean="0"/>
              <a:t>used</a:t>
            </a:r>
            <a:r>
              <a:rPr lang="de-DE" altLang="de-DE" sz="2200" b="1" dirty="0" smtClean="0"/>
              <a:t> </a:t>
            </a:r>
            <a:r>
              <a:rPr lang="de-DE" altLang="de-DE" sz="2200" b="1" dirty="0" err="1" smtClean="0"/>
              <a:t>for</a:t>
            </a:r>
            <a:r>
              <a:rPr lang="de-DE" altLang="de-DE" sz="2200" b="1" dirty="0" smtClean="0"/>
              <a:t> </a:t>
            </a:r>
            <a:r>
              <a:rPr lang="de-DE" altLang="de-DE" sz="2200" b="1" dirty="0" err="1"/>
              <a:t>hot</a:t>
            </a:r>
            <a:r>
              <a:rPr lang="de-DE" altLang="de-DE" sz="2200" b="1" dirty="0"/>
              <a:t> </a:t>
            </a:r>
            <a:r>
              <a:rPr lang="de-DE" altLang="de-DE" sz="2200" b="1" dirty="0" err="1"/>
              <a:t>runner</a:t>
            </a:r>
            <a:r>
              <a:rPr lang="de-DE" altLang="de-DE" sz="2200" b="1" dirty="0"/>
              <a:t> </a:t>
            </a:r>
            <a:r>
              <a:rPr lang="de-DE" altLang="de-DE" sz="2200" b="1" dirty="0" err="1"/>
              <a:t>systems</a:t>
            </a:r>
            <a:endParaRPr lang="de-DE" altLang="de-DE" sz="2200" b="1" dirty="0"/>
          </a:p>
        </p:txBody>
      </p:sp>
      <p:sp>
        <p:nvSpPr>
          <p:cNvPr id="5124" name="Rectangle 16"/>
          <p:cNvSpPr>
            <a:spLocks noChangeArrowheads="1"/>
          </p:cNvSpPr>
          <p:nvPr/>
        </p:nvSpPr>
        <p:spPr bwMode="auto">
          <a:xfrm>
            <a:off x="107950" y="1125538"/>
            <a:ext cx="80645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952500">
              <a:tabLst>
                <a:tab pos="266700" algn="l"/>
              </a:tabLst>
              <a:defRPr>
                <a:solidFill>
                  <a:schemeClr val="tx1"/>
                </a:solidFill>
                <a:latin typeface="Arial" pitchFamily="34" charset="0"/>
              </a:defRPr>
            </a:lvl1pPr>
            <a:lvl2pPr marL="625475" indent="-357188" defTabSz="952500">
              <a:tabLst>
                <a:tab pos="266700" algn="l"/>
              </a:tabLst>
              <a:defRPr>
                <a:solidFill>
                  <a:schemeClr val="tx1"/>
                </a:solidFill>
                <a:latin typeface="Arial" pitchFamily="34" charset="0"/>
              </a:defRPr>
            </a:lvl2pPr>
            <a:lvl3pPr marL="1143000" indent="-228600" defTabSz="952500">
              <a:tabLst>
                <a:tab pos="266700" algn="l"/>
              </a:tabLst>
              <a:defRPr>
                <a:solidFill>
                  <a:schemeClr val="tx1"/>
                </a:solidFill>
                <a:latin typeface="Arial" pitchFamily="34" charset="0"/>
              </a:defRPr>
            </a:lvl3pPr>
            <a:lvl4pPr marL="1600200" indent="-228600" defTabSz="952500">
              <a:tabLst>
                <a:tab pos="266700" algn="l"/>
              </a:tabLst>
              <a:defRPr>
                <a:solidFill>
                  <a:schemeClr val="tx1"/>
                </a:solidFill>
                <a:latin typeface="Arial" pitchFamily="34" charset="0"/>
              </a:defRPr>
            </a:lvl4pPr>
            <a:lvl5pPr marL="2057400" indent="-228600" defTabSz="952500">
              <a:tabLst>
                <a:tab pos="266700" algn="l"/>
              </a:tabLst>
              <a:defRPr>
                <a:solidFill>
                  <a:schemeClr val="tx1"/>
                </a:solidFill>
                <a:latin typeface="Arial" pitchFamily="34" charset="0"/>
              </a:defRPr>
            </a:lvl5pPr>
            <a:lvl6pPr marL="2514600" indent="-228600" defTabSz="952500" eaLnBrk="0" fontAlgn="base" hangingPunct="0">
              <a:spcBef>
                <a:spcPct val="0"/>
              </a:spcBef>
              <a:spcAft>
                <a:spcPct val="0"/>
              </a:spcAft>
              <a:tabLst>
                <a:tab pos="266700" algn="l"/>
              </a:tabLst>
              <a:defRPr>
                <a:solidFill>
                  <a:schemeClr val="tx1"/>
                </a:solidFill>
                <a:latin typeface="Arial" pitchFamily="34" charset="0"/>
              </a:defRPr>
            </a:lvl6pPr>
            <a:lvl7pPr marL="2971800" indent="-228600" defTabSz="952500" eaLnBrk="0" fontAlgn="base" hangingPunct="0">
              <a:spcBef>
                <a:spcPct val="0"/>
              </a:spcBef>
              <a:spcAft>
                <a:spcPct val="0"/>
              </a:spcAft>
              <a:tabLst>
                <a:tab pos="266700" algn="l"/>
              </a:tabLst>
              <a:defRPr>
                <a:solidFill>
                  <a:schemeClr val="tx1"/>
                </a:solidFill>
                <a:latin typeface="Arial" pitchFamily="34" charset="0"/>
              </a:defRPr>
            </a:lvl7pPr>
            <a:lvl8pPr marL="3429000" indent="-228600" defTabSz="952500" eaLnBrk="0" fontAlgn="base" hangingPunct="0">
              <a:spcBef>
                <a:spcPct val="0"/>
              </a:spcBef>
              <a:spcAft>
                <a:spcPct val="0"/>
              </a:spcAft>
              <a:tabLst>
                <a:tab pos="266700" algn="l"/>
              </a:tabLst>
              <a:defRPr>
                <a:solidFill>
                  <a:schemeClr val="tx1"/>
                </a:solidFill>
                <a:latin typeface="Arial" pitchFamily="34" charset="0"/>
              </a:defRPr>
            </a:lvl8pPr>
            <a:lvl9pPr marL="3886200" indent="-228600" defTabSz="952500" eaLnBrk="0" fontAlgn="base" hangingPunct="0">
              <a:spcBef>
                <a:spcPct val="0"/>
              </a:spcBef>
              <a:spcAft>
                <a:spcPct val="0"/>
              </a:spcAft>
              <a:tabLst>
                <a:tab pos="266700" algn="l"/>
              </a:tabLst>
              <a:defRPr>
                <a:solidFill>
                  <a:schemeClr val="tx1"/>
                </a:solidFill>
                <a:latin typeface="Arial" pitchFamily="34" charset="0"/>
              </a:defRPr>
            </a:lvl9pPr>
          </a:lstStyle>
          <a:p>
            <a:pPr lvl="1">
              <a:spcAft>
                <a:spcPct val="50000"/>
              </a:spcAft>
              <a:buClr>
                <a:srgbClr val="C00000"/>
              </a:buClr>
              <a:buFont typeface="Wingdings" pitchFamily="2" charset="2"/>
              <a:buChar char="n"/>
            </a:pPr>
            <a:r>
              <a:rPr lang="en-US" altLang="de-DE" sz="2000"/>
              <a:t>Filling problems </a:t>
            </a:r>
            <a:r>
              <a:rPr lang="en-US" altLang="de-DE" sz="2000">
                <a:sym typeface="Wingdings" pitchFamily="2" charset="2"/>
              </a:rPr>
              <a:t></a:t>
            </a:r>
            <a:r>
              <a:rPr lang="en-US" altLang="de-DE" sz="2000"/>
              <a:t> some </a:t>
            </a:r>
            <a:r>
              <a:rPr lang="en-US" altLang="de-DE" sz="2000">
                <a:sym typeface="Wingdings" pitchFamily="2" charset="2"/>
              </a:rPr>
              <a:t>cavities can not be filled, whereas others are already overfed</a:t>
            </a:r>
            <a:endParaRPr lang="en-US" altLang="de-DE" sz="2000"/>
          </a:p>
        </p:txBody>
      </p:sp>
      <p:sp>
        <p:nvSpPr>
          <p:cNvPr id="5125" name="Rectangle 18"/>
          <p:cNvSpPr>
            <a:spLocks noChangeArrowheads="1"/>
          </p:cNvSpPr>
          <p:nvPr/>
        </p:nvSpPr>
        <p:spPr bwMode="auto">
          <a:xfrm>
            <a:off x="146050" y="4724400"/>
            <a:ext cx="87471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952500">
              <a:tabLst>
                <a:tab pos="266700" algn="l"/>
              </a:tabLst>
              <a:defRPr>
                <a:solidFill>
                  <a:schemeClr val="tx1"/>
                </a:solidFill>
                <a:latin typeface="Arial" pitchFamily="34" charset="0"/>
              </a:defRPr>
            </a:lvl1pPr>
            <a:lvl2pPr marL="625475" indent="-357188" defTabSz="952500">
              <a:tabLst>
                <a:tab pos="266700" algn="l"/>
              </a:tabLst>
              <a:defRPr>
                <a:solidFill>
                  <a:schemeClr val="tx1"/>
                </a:solidFill>
                <a:latin typeface="Arial" pitchFamily="34" charset="0"/>
              </a:defRPr>
            </a:lvl2pPr>
            <a:lvl3pPr marL="1143000" indent="-228600" defTabSz="952500">
              <a:tabLst>
                <a:tab pos="266700" algn="l"/>
              </a:tabLst>
              <a:defRPr>
                <a:solidFill>
                  <a:schemeClr val="tx1"/>
                </a:solidFill>
                <a:latin typeface="Arial" pitchFamily="34" charset="0"/>
              </a:defRPr>
            </a:lvl3pPr>
            <a:lvl4pPr marL="1600200" indent="-228600" defTabSz="952500">
              <a:tabLst>
                <a:tab pos="266700" algn="l"/>
              </a:tabLst>
              <a:defRPr>
                <a:solidFill>
                  <a:schemeClr val="tx1"/>
                </a:solidFill>
                <a:latin typeface="Arial" pitchFamily="34" charset="0"/>
              </a:defRPr>
            </a:lvl4pPr>
            <a:lvl5pPr marL="2057400" indent="-228600" defTabSz="952500">
              <a:tabLst>
                <a:tab pos="266700" algn="l"/>
              </a:tabLst>
              <a:defRPr>
                <a:solidFill>
                  <a:schemeClr val="tx1"/>
                </a:solidFill>
                <a:latin typeface="Arial" pitchFamily="34" charset="0"/>
              </a:defRPr>
            </a:lvl5pPr>
            <a:lvl6pPr marL="2514600" indent="-228600" defTabSz="952500" eaLnBrk="0" fontAlgn="base" hangingPunct="0">
              <a:spcBef>
                <a:spcPct val="0"/>
              </a:spcBef>
              <a:spcAft>
                <a:spcPct val="0"/>
              </a:spcAft>
              <a:tabLst>
                <a:tab pos="266700" algn="l"/>
              </a:tabLst>
              <a:defRPr>
                <a:solidFill>
                  <a:schemeClr val="tx1"/>
                </a:solidFill>
                <a:latin typeface="Arial" pitchFamily="34" charset="0"/>
              </a:defRPr>
            </a:lvl6pPr>
            <a:lvl7pPr marL="2971800" indent="-228600" defTabSz="952500" eaLnBrk="0" fontAlgn="base" hangingPunct="0">
              <a:spcBef>
                <a:spcPct val="0"/>
              </a:spcBef>
              <a:spcAft>
                <a:spcPct val="0"/>
              </a:spcAft>
              <a:tabLst>
                <a:tab pos="266700" algn="l"/>
              </a:tabLst>
              <a:defRPr>
                <a:solidFill>
                  <a:schemeClr val="tx1"/>
                </a:solidFill>
                <a:latin typeface="Arial" pitchFamily="34" charset="0"/>
              </a:defRPr>
            </a:lvl7pPr>
            <a:lvl8pPr marL="3429000" indent="-228600" defTabSz="952500" eaLnBrk="0" fontAlgn="base" hangingPunct="0">
              <a:spcBef>
                <a:spcPct val="0"/>
              </a:spcBef>
              <a:spcAft>
                <a:spcPct val="0"/>
              </a:spcAft>
              <a:tabLst>
                <a:tab pos="266700" algn="l"/>
              </a:tabLst>
              <a:defRPr>
                <a:solidFill>
                  <a:schemeClr val="tx1"/>
                </a:solidFill>
                <a:latin typeface="Arial" pitchFamily="34" charset="0"/>
              </a:defRPr>
            </a:lvl8pPr>
            <a:lvl9pPr marL="3886200" indent="-228600" defTabSz="952500" eaLnBrk="0" fontAlgn="base" hangingPunct="0">
              <a:spcBef>
                <a:spcPct val="0"/>
              </a:spcBef>
              <a:spcAft>
                <a:spcPct val="0"/>
              </a:spcAft>
              <a:tabLst>
                <a:tab pos="266700" algn="l"/>
              </a:tabLst>
              <a:defRPr>
                <a:solidFill>
                  <a:schemeClr val="tx1"/>
                </a:solidFill>
                <a:latin typeface="Arial" pitchFamily="34" charset="0"/>
              </a:defRPr>
            </a:lvl9pPr>
          </a:lstStyle>
          <a:p>
            <a:pPr lvl="1">
              <a:spcAft>
                <a:spcPct val="50000"/>
              </a:spcAft>
              <a:buClr>
                <a:srgbClr val="C00000"/>
              </a:buClr>
              <a:buFont typeface="Wingdings" pitchFamily="2" charset="2"/>
              <a:buChar char="n"/>
            </a:pPr>
            <a:r>
              <a:rPr lang="en-US" altLang="de-DE" sz="2000" dirty="0"/>
              <a:t>The balanced flow profile is leading to equally filled cavities and avoids scrap / flash</a:t>
            </a:r>
          </a:p>
          <a:p>
            <a:pPr lvl="1">
              <a:spcAft>
                <a:spcPct val="50000"/>
              </a:spcAft>
              <a:buClr>
                <a:srgbClr val="C00000"/>
              </a:buClr>
              <a:buFont typeface="Wingdings" pitchFamily="2" charset="2"/>
              <a:buChar char="n"/>
            </a:pPr>
            <a:r>
              <a:rPr lang="en-US" altLang="de-DE" sz="2000" dirty="0"/>
              <a:t>Promix Solutions offers customized mixer solutions for hot runner molds</a:t>
            </a:r>
          </a:p>
          <a:p>
            <a:pPr lvl="1">
              <a:spcAft>
                <a:spcPct val="50000"/>
              </a:spcAft>
              <a:buClr>
                <a:srgbClr val="C00000"/>
              </a:buClr>
              <a:buFont typeface="Wingdings" pitchFamily="2" charset="2"/>
              <a:buChar char="n"/>
            </a:pPr>
            <a:r>
              <a:rPr lang="en-US" altLang="de-DE" sz="2000" dirty="0"/>
              <a:t>Process/mold certification is independent from Injection Molding machine</a:t>
            </a:r>
          </a:p>
          <a:p>
            <a:pPr lvl="1">
              <a:spcAft>
                <a:spcPct val="50000"/>
              </a:spcAft>
              <a:buClr>
                <a:srgbClr val="C00000"/>
              </a:buClr>
              <a:buFont typeface="Wingdings" pitchFamily="2" charset="2"/>
              <a:buChar char="n"/>
            </a:pPr>
            <a:endParaRPr lang="en-US" altLang="de-DE" sz="2000" dirty="0"/>
          </a:p>
        </p:txBody>
      </p:sp>
      <p:pic>
        <p:nvPicPr>
          <p:cNvPr id="5126" name="Picture 34" descr="Prinzipskizze Heißkanal ohne MK"/>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917700"/>
            <a:ext cx="29527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35"/>
          <p:cNvSpPr txBox="1">
            <a:spLocks noChangeArrowheads="1"/>
          </p:cNvSpPr>
          <p:nvPr/>
        </p:nvSpPr>
        <p:spPr bwMode="auto">
          <a:xfrm>
            <a:off x="2411413" y="2278063"/>
            <a:ext cx="1584325"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sz="1200"/>
              <a:t>  heated gate</a:t>
            </a:r>
          </a:p>
        </p:txBody>
      </p:sp>
      <p:sp>
        <p:nvSpPr>
          <p:cNvPr id="5128" name="Text Box 36"/>
          <p:cNvSpPr txBox="1">
            <a:spLocks noChangeArrowheads="1"/>
          </p:cNvSpPr>
          <p:nvPr/>
        </p:nvSpPr>
        <p:spPr bwMode="auto">
          <a:xfrm>
            <a:off x="2483768" y="2506663"/>
            <a:ext cx="1439863"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sz="1200" dirty="0"/>
              <a:t>Hot runner system</a:t>
            </a:r>
          </a:p>
        </p:txBody>
      </p:sp>
      <p:sp>
        <p:nvSpPr>
          <p:cNvPr id="5129" name="Text Box 38"/>
          <p:cNvSpPr txBox="1">
            <a:spLocks noChangeArrowheads="1"/>
          </p:cNvSpPr>
          <p:nvPr/>
        </p:nvSpPr>
        <p:spPr bwMode="auto">
          <a:xfrm>
            <a:off x="5297488" y="4076700"/>
            <a:ext cx="3167062" cy="338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sz="1600" b="1" dirty="0"/>
              <a:t>Flow profile </a:t>
            </a:r>
            <a:r>
              <a:rPr lang="en-US" altLang="de-DE" sz="1600" b="1" dirty="0">
                <a:solidFill>
                  <a:srgbClr val="C8000F"/>
                </a:solidFill>
              </a:rPr>
              <a:t>WITH Static Mixer</a:t>
            </a:r>
          </a:p>
        </p:txBody>
      </p:sp>
      <p:sp>
        <p:nvSpPr>
          <p:cNvPr id="5130" name="Text Box 39"/>
          <p:cNvSpPr txBox="1">
            <a:spLocks noChangeArrowheads="1"/>
          </p:cNvSpPr>
          <p:nvPr/>
        </p:nvSpPr>
        <p:spPr bwMode="auto">
          <a:xfrm>
            <a:off x="395536" y="4100513"/>
            <a:ext cx="3600450" cy="338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sz="1600" b="1" dirty="0"/>
              <a:t>Flow profile </a:t>
            </a:r>
            <a:r>
              <a:rPr lang="en-US" altLang="de-DE" sz="1600" b="1" dirty="0" smtClean="0">
                <a:solidFill>
                  <a:srgbClr val="C8000F"/>
                </a:solidFill>
              </a:rPr>
              <a:t>WITHOUT</a:t>
            </a:r>
            <a:r>
              <a:rPr lang="en-US" altLang="de-DE" sz="1600" b="1" dirty="0" smtClean="0"/>
              <a:t> Static </a:t>
            </a:r>
            <a:r>
              <a:rPr lang="en-US" altLang="de-DE" sz="1600" b="1" dirty="0"/>
              <a:t>Mixer</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426" y="1628800"/>
            <a:ext cx="4090038" cy="246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35"/>
          <p:cNvSpPr txBox="1">
            <a:spLocks noChangeArrowheads="1"/>
          </p:cNvSpPr>
          <p:nvPr/>
        </p:nvSpPr>
        <p:spPr bwMode="auto">
          <a:xfrm>
            <a:off x="7164288" y="2060848"/>
            <a:ext cx="1584325"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sz="1200"/>
              <a:t>  heated gate</a:t>
            </a:r>
          </a:p>
        </p:txBody>
      </p:sp>
      <p:sp>
        <p:nvSpPr>
          <p:cNvPr id="15" name="Text Box 36"/>
          <p:cNvSpPr txBox="1">
            <a:spLocks noChangeArrowheads="1"/>
          </p:cNvSpPr>
          <p:nvPr/>
        </p:nvSpPr>
        <p:spPr bwMode="auto">
          <a:xfrm>
            <a:off x="7308750" y="2289448"/>
            <a:ext cx="1439863"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de-DE" sz="1200"/>
              <a:t>Hot runner system</a:t>
            </a:r>
          </a:p>
        </p:txBody>
      </p:sp>
    </p:spTree>
    <p:extLst>
      <p:ext uri="{BB962C8B-B14F-4D97-AF65-F5344CB8AC3E}">
        <p14:creationId xmlns:p14="http://schemas.microsoft.com/office/powerpoint/2010/main" val="282437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1950" y="1065213"/>
            <a:ext cx="4714875" cy="4533900"/>
          </a:xfrm>
          <a:prstGeom prst="rect">
            <a:avLst/>
          </a:prstGeom>
          <a:solidFill>
            <a:schemeClr val="bg1">
              <a:lumMod val="85000"/>
            </a:schemeClr>
          </a:solidFill>
          <a:ln w="9525">
            <a:solidFill>
              <a:schemeClr val="bg1"/>
            </a:solidFill>
            <a:miter lim="800000"/>
            <a:headEnd/>
            <a:tailEnd/>
          </a:ln>
        </p:spPr>
        <p:txBody>
          <a:bodyPr rIns="18000"/>
          <a:lstStyle>
            <a:lvl1pPr>
              <a:tabLst>
                <a:tab pos="3048000" algn="l"/>
              </a:tabLst>
              <a:defRPr>
                <a:solidFill>
                  <a:schemeClr val="tx1"/>
                </a:solidFill>
                <a:latin typeface="Arial" charset="0"/>
              </a:defRPr>
            </a:lvl1pPr>
            <a:lvl2pPr marL="742950" indent="-285750">
              <a:tabLst>
                <a:tab pos="3048000" algn="l"/>
              </a:tabLst>
              <a:defRPr>
                <a:solidFill>
                  <a:schemeClr val="tx1"/>
                </a:solidFill>
                <a:latin typeface="Arial" charset="0"/>
              </a:defRPr>
            </a:lvl2pPr>
            <a:lvl3pPr marL="1143000" indent="-228600">
              <a:tabLst>
                <a:tab pos="3048000" algn="l"/>
              </a:tabLst>
              <a:defRPr>
                <a:solidFill>
                  <a:schemeClr val="tx1"/>
                </a:solidFill>
                <a:latin typeface="Arial" charset="0"/>
              </a:defRPr>
            </a:lvl3pPr>
            <a:lvl4pPr marL="1600200" indent="-228600">
              <a:tabLst>
                <a:tab pos="3048000" algn="l"/>
              </a:tabLst>
              <a:defRPr>
                <a:solidFill>
                  <a:schemeClr val="tx1"/>
                </a:solidFill>
                <a:latin typeface="Arial" charset="0"/>
              </a:defRPr>
            </a:lvl4pPr>
            <a:lvl5pPr marL="2057400" indent="-228600">
              <a:tabLst>
                <a:tab pos="3048000" algn="l"/>
              </a:tabLst>
              <a:defRPr>
                <a:solidFill>
                  <a:schemeClr val="tx1"/>
                </a:solidFill>
                <a:latin typeface="Arial" charset="0"/>
              </a:defRPr>
            </a:lvl5pPr>
            <a:lvl6pPr marL="2514600" indent="-228600" eaLnBrk="0" fontAlgn="base" hangingPunct="0">
              <a:spcBef>
                <a:spcPct val="0"/>
              </a:spcBef>
              <a:spcAft>
                <a:spcPct val="0"/>
              </a:spcAft>
              <a:tabLst>
                <a:tab pos="3048000" algn="l"/>
              </a:tabLst>
              <a:defRPr>
                <a:solidFill>
                  <a:schemeClr val="tx1"/>
                </a:solidFill>
                <a:latin typeface="Arial" charset="0"/>
              </a:defRPr>
            </a:lvl6pPr>
            <a:lvl7pPr marL="2971800" indent="-228600" eaLnBrk="0" fontAlgn="base" hangingPunct="0">
              <a:spcBef>
                <a:spcPct val="0"/>
              </a:spcBef>
              <a:spcAft>
                <a:spcPct val="0"/>
              </a:spcAft>
              <a:tabLst>
                <a:tab pos="3048000" algn="l"/>
              </a:tabLst>
              <a:defRPr>
                <a:solidFill>
                  <a:schemeClr val="tx1"/>
                </a:solidFill>
                <a:latin typeface="Arial" charset="0"/>
              </a:defRPr>
            </a:lvl7pPr>
            <a:lvl8pPr marL="3429000" indent="-228600" eaLnBrk="0" fontAlgn="base" hangingPunct="0">
              <a:spcBef>
                <a:spcPct val="0"/>
              </a:spcBef>
              <a:spcAft>
                <a:spcPct val="0"/>
              </a:spcAft>
              <a:tabLst>
                <a:tab pos="3048000" algn="l"/>
              </a:tabLst>
              <a:defRPr>
                <a:solidFill>
                  <a:schemeClr val="tx1"/>
                </a:solidFill>
                <a:latin typeface="Arial" charset="0"/>
              </a:defRPr>
            </a:lvl8pPr>
            <a:lvl9pPr marL="3886200" indent="-228600" eaLnBrk="0" fontAlgn="base" hangingPunct="0">
              <a:spcBef>
                <a:spcPct val="0"/>
              </a:spcBef>
              <a:spcAft>
                <a:spcPct val="0"/>
              </a:spcAft>
              <a:tabLst>
                <a:tab pos="3048000" algn="l"/>
              </a:tabLst>
              <a:defRPr>
                <a:solidFill>
                  <a:schemeClr val="tx1"/>
                </a:solidFill>
                <a:latin typeface="Arial" charset="0"/>
              </a:defRPr>
            </a:lvl9pPr>
          </a:lstStyle>
          <a:p>
            <a:pPr>
              <a:defRPr/>
            </a:pPr>
            <a:r>
              <a:rPr lang="en-US" sz="1600" b="1" dirty="0" smtClean="0"/>
              <a:t>Case Study 1</a:t>
            </a:r>
          </a:p>
          <a:p>
            <a:pPr>
              <a:defRPr/>
            </a:pPr>
            <a:endParaRPr lang="en-US" sz="1600" dirty="0" smtClean="0"/>
          </a:p>
          <a:p>
            <a:pPr>
              <a:defRPr/>
            </a:pPr>
            <a:r>
              <a:rPr lang="en-US" sz="1600" dirty="0" smtClean="0"/>
              <a:t>Application:	Garden chair</a:t>
            </a:r>
          </a:p>
          <a:p>
            <a:pPr>
              <a:defRPr/>
            </a:pPr>
            <a:r>
              <a:rPr lang="en-US" sz="1600" dirty="0" smtClean="0"/>
              <a:t>Machine size:	10500 </a:t>
            </a:r>
            <a:r>
              <a:rPr lang="en-US" sz="1600" dirty="0" err="1" smtClean="0"/>
              <a:t>kN</a:t>
            </a:r>
            <a:endParaRPr lang="en-US" sz="1600" dirty="0" smtClean="0"/>
          </a:p>
          <a:p>
            <a:pPr>
              <a:defRPr/>
            </a:pPr>
            <a:r>
              <a:rPr lang="en-US" sz="1600" dirty="0" smtClean="0"/>
              <a:t>Screw diameter:	95 mm</a:t>
            </a:r>
          </a:p>
          <a:p>
            <a:pPr>
              <a:defRPr/>
            </a:pPr>
            <a:r>
              <a:rPr lang="en-US" sz="1600" dirty="0" smtClean="0"/>
              <a:t>Material:	PP</a:t>
            </a:r>
          </a:p>
          <a:p>
            <a:pPr>
              <a:defRPr/>
            </a:pPr>
            <a:r>
              <a:rPr lang="en-US" sz="1600" dirty="0" smtClean="0"/>
              <a:t>Mixer:	SMK-R 	30/4</a:t>
            </a:r>
          </a:p>
          <a:p>
            <a:pPr>
              <a:defRPr/>
            </a:pPr>
            <a:r>
              <a:rPr lang="en-US" sz="1600" dirty="0" smtClean="0"/>
              <a:t>Shot weight:	3000 g</a:t>
            </a:r>
          </a:p>
          <a:p>
            <a:pPr>
              <a:defRPr/>
            </a:pPr>
            <a:r>
              <a:rPr lang="en-US" sz="1600" dirty="0" smtClean="0"/>
              <a:t>Cycle time:	68 sec.</a:t>
            </a:r>
          </a:p>
          <a:p>
            <a:pPr>
              <a:defRPr/>
            </a:pPr>
            <a:r>
              <a:rPr lang="en-US" sz="1600" dirty="0" smtClean="0"/>
              <a:t>Weekly machine utilization:	120 h</a:t>
            </a:r>
          </a:p>
          <a:p>
            <a:pPr>
              <a:defRPr/>
            </a:pPr>
            <a:r>
              <a:rPr lang="en-US" sz="1600" dirty="0" err="1" smtClean="0"/>
              <a:t>Masterbatch</a:t>
            </a:r>
            <a:r>
              <a:rPr lang="en-US" sz="1600" dirty="0" smtClean="0"/>
              <a:t> level without mixer:	2 %</a:t>
            </a:r>
          </a:p>
          <a:p>
            <a:pPr>
              <a:defRPr/>
            </a:pPr>
            <a:r>
              <a:rPr lang="en-US" sz="1600" dirty="0" err="1" smtClean="0"/>
              <a:t>Masterbatch</a:t>
            </a:r>
            <a:r>
              <a:rPr lang="en-US" sz="1600" dirty="0" smtClean="0"/>
              <a:t> level with mixer:	1.6 %</a:t>
            </a:r>
          </a:p>
          <a:p>
            <a:pPr>
              <a:defRPr/>
            </a:pPr>
            <a:r>
              <a:rPr lang="en-US" sz="1600" dirty="0" err="1" smtClean="0"/>
              <a:t>Masterbatch</a:t>
            </a:r>
            <a:r>
              <a:rPr lang="en-US" sz="1600" dirty="0" smtClean="0"/>
              <a:t> savings per cycle:	20 %</a:t>
            </a:r>
          </a:p>
          <a:p>
            <a:pPr>
              <a:defRPr/>
            </a:pPr>
            <a:r>
              <a:rPr lang="en-US" sz="1600" dirty="0" smtClean="0"/>
              <a:t>Weekly cost savings in Euro:	173</a:t>
            </a:r>
          </a:p>
          <a:p>
            <a:pPr>
              <a:defRPr/>
            </a:pPr>
            <a:endParaRPr lang="en-US" sz="1600" dirty="0" smtClean="0"/>
          </a:p>
          <a:p>
            <a:pPr>
              <a:defRPr/>
            </a:pPr>
            <a:r>
              <a:rPr lang="en-US" sz="1600" b="1" dirty="0" smtClean="0"/>
              <a:t>Pay back time:	3 months</a:t>
            </a:r>
            <a:endParaRPr lang="en-US" sz="1600" dirty="0" smtClean="0"/>
          </a:p>
        </p:txBody>
      </p:sp>
      <p:sp>
        <p:nvSpPr>
          <p:cNvPr id="25603" name="Rectangle 4"/>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dirty="0"/>
              <a:t>Case studies: </a:t>
            </a:r>
            <a:endParaRPr lang="en-US" altLang="de-DE" sz="2200" b="1" dirty="0" smtClean="0"/>
          </a:p>
          <a:p>
            <a:pPr>
              <a:lnSpc>
                <a:spcPct val="112000"/>
              </a:lnSpc>
            </a:pPr>
            <a:r>
              <a:rPr lang="en-US" altLang="de-DE" sz="2200" b="1" dirty="0" smtClean="0"/>
              <a:t>Payback </a:t>
            </a:r>
            <a:r>
              <a:rPr lang="en-US" altLang="de-DE" sz="2200" b="1" dirty="0"/>
              <a:t>due to reduced color cost</a:t>
            </a:r>
          </a:p>
        </p:txBody>
      </p:sp>
      <p:sp>
        <p:nvSpPr>
          <p:cNvPr id="25604" name="Text Box 5"/>
          <p:cNvSpPr txBox="1">
            <a:spLocks noChangeArrowheads="1"/>
          </p:cNvSpPr>
          <p:nvPr/>
        </p:nvSpPr>
        <p:spPr bwMode="auto">
          <a:xfrm>
            <a:off x="361950" y="5734050"/>
            <a:ext cx="4714875"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z="2000"/>
              <a:t>Savings Euro 9000 p.a. due to reduced color cost</a:t>
            </a:r>
          </a:p>
        </p:txBody>
      </p:sp>
      <p:pic>
        <p:nvPicPr>
          <p:cNvPr id="25605" name="Picture 8" descr="magis-jerzy-seymour-easy-famil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1125538"/>
            <a:ext cx="29289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181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61950" y="1004888"/>
            <a:ext cx="4065588" cy="4584700"/>
          </a:xfrm>
          <a:prstGeom prst="rect">
            <a:avLst/>
          </a:prstGeom>
          <a:solidFill>
            <a:schemeClr val="bg1">
              <a:lumMod val="85000"/>
            </a:schemeClr>
          </a:solidFill>
          <a:ln w="9525">
            <a:solidFill>
              <a:schemeClr val="bg1"/>
            </a:solidFill>
            <a:miter lim="800000"/>
            <a:headEnd/>
            <a:tailEnd/>
          </a:ln>
        </p:spPr>
        <p:txBody>
          <a:bodyPr rIns="18000"/>
          <a:lstStyle>
            <a:lvl1pPr>
              <a:tabLst>
                <a:tab pos="3048000" algn="l"/>
              </a:tabLst>
              <a:defRPr>
                <a:solidFill>
                  <a:schemeClr val="tx1"/>
                </a:solidFill>
                <a:latin typeface="Arial" charset="0"/>
              </a:defRPr>
            </a:lvl1pPr>
            <a:lvl2pPr marL="742950" indent="-285750">
              <a:tabLst>
                <a:tab pos="3048000" algn="l"/>
              </a:tabLst>
              <a:defRPr>
                <a:solidFill>
                  <a:schemeClr val="tx1"/>
                </a:solidFill>
                <a:latin typeface="Arial" charset="0"/>
              </a:defRPr>
            </a:lvl2pPr>
            <a:lvl3pPr marL="1143000" indent="-228600">
              <a:tabLst>
                <a:tab pos="3048000" algn="l"/>
              </a:tabLst>
              <a:defRPr>
                <a:solidFill>
                  <a:schemeClr val="tx1"/>
                </a:solidFill>
                <a:latin typeface="Arial" charset="0"/>
              </a:defRPr>
            </a:lvl3pPr>
            <a:lvl4pPr marL="1600200" indent="-228600">
              <a:tabLst>
                <a:tab pos="3048000" algn="l"/>
              </a:tabLst>
              <a:defRPr>
                <a:solidFill>
                  <a:schemeClr val="tx1"/>
                </a:solidFill>
                <a:latin typeface="Arial" charset="0"/>
              </a:defRPr>
            </a:lvl4pPr>
            <a:lvl5pPr marL="2057400" indent="-228600">
              <a:tabLst>
                <a:tab pos="3048000" algn="l"/>
              </a:tabLst>
              <a:defRPr>
                <a:solidFill>
                  <a:schemeClr val="tx1"/>
                </a:solidFill>
                <a:latin typeface="Arial" charset="0"/>
              </a:defRPr>
            </a:lvl5pPr>
            <a:lvl6pPr marL="2514600" indent="-228600" eaLnBrk="0" fontAlgn="base" hangingPunct="0">
              <a:spcBef>
                <a:spcPct val="0"/>
              </a:spcBef>
              <a:spcAft>
                <a:spcPct val="0"/>
              </a:spcAft>
              <a:tabLst>
                <a:tab pos="3048000" algn="l"/>
              </a:tabLst>
              <a:defRPr>
                <a:solidFill>
                  <a:schemeClr val="tx1"/>
                </a:solidFill>
                <a:latin typeface="Arial" charset="0"/>
              </a:defRPr>
            </a:lvl6pPr>
            <a:lvl7pPr marL="2971800" indent="-228600" eaLnBrk="0" fontAlgn="base" hangingPunct="0">
              <a:spcBef>
                <a:spcPct val="0"/>
              </a:spcBef>
              <a:spcAft>
                <a:spcPct val="0"/>
              </a:spcAft>
              <a:tabLst>
                <a:tab pos="3048000" algn="l"/>
              </a:tabLst>
              <a:defRPr>
                <a:solidFill>
                  <a:schemeClr val="tx1"/>
                </a:solidFill>
                <a:latin typeface="Arial" charset="0"/>
              </a:defRPr>
            </a:lvl7pPr>
            <a:lvl8pPr marL="3429000" indent="-228600" eaLnBrk="0" fontAlgn="base" hangingPunct="0">
              <a:spcBef>
                <a:spcPct val="0"/>
              </a:spcBef>
              <a:spcAft>
                <a:spcPct val="0"/>
              </a:spcAft>
              <a:tabLst>
                <a:tab pos="3048000" algn="l"/>
              </a:tabLst>
              <a:defRPr>
                <a:solidFill>
                  <a:schemeClr val="tx1"/>
                </a:solidFill>
                <a:latin typeface="Arial" charset="0"/>
              </a:defRPr>
            </a:lvl8pPr>
            <a:lvl9pPr marL="3886200" indent="-228600" eaLnBrk="0" fontAlgn="base" hangingPunct="0">
              <a:spcBef>
                <a:spcPct val="0"/>
              </a:spcBef>
              <a:spcAft>
                <a:spcPct val="0"/>
              </a:spcAft>
              <a:tabLst>
                <a:tab pos="3048000" algn="l"/>
              </a:tabLst>
              <a:defRPr>
                <a:solidFill>
                  <a:schemeClr val="tx1"/>
                </a:solidFill>
                <a:latin typeface="Arial" charset="0"/>
              </a:defRPr>
            </a:lvl9pPr>
          </a:lstStyle>
          <a:p>
            <a:pPr>
              <a:defRPr/>
            </a:pPr>
            <a:r>
              <a:rPr lang="en-US" sz="1600" b="1" dirty="0" smtClean="0"/>
              <a:t>Case Study 4</a:t>
            </a:r>
          </a:p>
          <a:p>
            <a:pPr>
              <a:defRPr/>
            </a:pPr>
            <a:endParaRPr lang="en-US" sz="1600" dirty="0" smtClean="0"/>
          </a:p>
          <a:p>
            <a:pPr>
              <a:defRPr/>
            </a:pPr>
            <a:r>
              <a:rPr lang="en-US" sz="1600" dirty="0" smtClean="0"/>
              <a:t>Application:	Dog bed</a:t>
            </a:r>
          </a:p>
          <a:p>
            <a:pPr>
              <a:defRPr/>
            </a:pPr>
            <a:r>
              <a:rPr lang="en-US" sz="1600" dirty="0" smtClean="0"/>
              <a:t>Machine size:	5000 </a:t>
            </a:r>
            <a:r>
              <a:rPr lang="en-US" sz="1600" dirty="0" err="1" smtClean="0"/>
              <a:t>kN</a:t>
            </a:r>
            <a:endParaRPr lang="en-US" sz="1600" dirty="0" smtClean="0"/>
          </a:p>
          <a:p>
            <a:pPr>
              <a:defRPr/>
            </a:pPr>
            <a:r>
              <a:rPr lang="en-US" sz="1600" dirty="0" smtClean="0"/>
              <a:t>Screw diameter:	80 mm</a:t>
            </a:r>
          </a:p>
          <a:p>
            <a:pPr>
              <a:defRPr/>
            </a:pPr>
            <a:r>
              <a:rPr lang="en-US" sz="1600" dirty="0" smtClean="0"/>
              <a:t>Material:	PP</a:t>
            </a:r>
          </a:p>
          <a:p>
            <a:pPr>
              <a:defRPr/>
            </a:pPr>
            <a:r>
              <a:rPr lang="en-US" sz="1600" dirty="0" smtClean="0"/>
              <a:t>Mixer:	SMK-R 	17/4</a:t>
            </a:r>
          </a:p>
          <a:p>
            <a:pPr>
              <a:defRPr/>
            </a:pPr>
            <a:r>
              <a:rPr lang="en-US" sz="1600" dirty="0" smtClean="0"/>
              <a:t>Shot weight:	1100 g</a:t>
            </a:r>
          </a:p>
          <a:p>
            <a:pPr>
              <a:defRPr/>
            </a:pPr>
            <a:r>
              <a:rPr lang="en-US" sz="1600" dirty="0" smtClean="0"/>
              <a:t>Cycle time without mixer:	39 sec.</a:t>
            </a:r>
          </a:p>
          <a:p>
            <a:pPr>
              <a:defRPr/>
            </a:pPr>
            <a:r>
              <a:rPr lang="en-US" sz="1600" dirty="0" smtClean="0"/>
              <a:t>Cycle time with mixer:	36.5 sec.</a:t>
            </a:r>
          </a:p>
          <a:p>
            <a:pPr>
              <a:defRPr/>
            </a:pPr>
            <a:r>
              <a:rPr lang="en-US" sz="1600" dirty="0" smtClean="0"/>
              <a:t>Cycle time reduction:	6 %</a:t>
            </a:r>
          </a:p>
          <a:p>
            <a:pPr>
              <a:defRPr/>
            </a:pPr>
            <a:r>
              <a:rPr lang="en-US" sz="1600" dirty="0" smtClean="0"/>
              <a:t>Weekly machine utilization:	120 h</a:t>
            </a:r>
          </a:p>
          <a:p>
            <a:pPr>
              <a:defRPr/>
            </a:pPr>
            <a:r>
              <a:rPr lang="en-US" sz="1600" dirty="0" err="1" smtClean="0"/>
              <a:t>Masterbatch</a:t>
            </a:r>
            <a:r>
              <a:rPr lang="en-US" sz="1600" dirty="0" smtClean="0"/>
              <a:t> level without mixer:	1.5 %</a:t>
            </a:r>
          </a:p>
          <a:p>
            <a:pPr>
              <a:defRPr/>
            </a:pPr>
            <a:r>
              <a:rPr lang="en-US" sz="1600" dirty="0" err="1" smtClean="0"/>
              <a:t>Masterbatch</a:t>
            </a:r>
            <a:r>
              <a:rPr lang="en-US" sz="1600" dirty="0" smtClean="0"/>
              <a:t> level with mixer:	1.5 %</a:t>
            </a:r>
          </a:p>
          <a:p>
            <a:pPr>
              <a:defRPr/>
            </a:pPr>
            <a:r>
              <a:rPr lang="en-US" sz="1600" dirty="0" smtClean="0"/>
              <a:t>Weekly cost savings in Euro:	318</a:t>
            </a:r>
          </a:p>
          <a:p>
            <a:pPr>
              <a:defRPr/>
            </a:pPr>
            <a:endParaRPr lang="en-US" sz="1600" dirty="0" smtClean="0"/>
          </a:p>
          <a:p>
            <a:pPr>
              <a:defRPr/>
            </a:pPr>
            <a:r>
              <a:rPr lang="en-US" sz="1600" b="1" dirty="0" smtClean="0"/>
              <a:t>Pay back time:	1 month</a:t>
            </a:r>
            <a:endParaRPr lang="en-US" sz="1600" dirty="0" smtClean="0"/>
          </a:p>
        </p:txBody>
      </p:sp>
      <p:sp>
        <p:nvSpPr>
          <p:cNvPr id="27651" name="Rectangle 4"/>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dirty="0"/>
              <a:t>Case studies: </a:t>
            </a:r>
            <a:endParaRPr lang="en-US" altLang="de-DE" sz="2200" b="1" dirty="0" smtClean="0"/>
          </a:p>
          <a:p>
            <a:pPr>
              <a:lnSpc>
                <a:spcPct val="112000"/>
              </a:lnSpc>
            </a:pPr>
            <a:r>
              <a:rPr lang="en-US" altLang="de-DE" sz="2200" b="1" dirty="0" smtClean="0"/>
              <a:t>Pay </a:t>
            </a:r>
            <a:r>
              <a:rPr lang="en-US" altLang="de-DE" sz="2200" b="1" dirty="0"/>
              <a:t>back due to shorter cycle time </a:t>
            </a:r>
          </a:p>
        </p:txBody>
      </p:sp>
      <p:sp>
        <p:nvSpPr>
          <p:cNvPr id="27652" name="Text Box 6"/>
          <p:cNvSpPr txBox="1">
            <a:spLocks noChangeArrowheads="1"/>
          </p:cNvSpPr>
          <p:nvPr/>
        </p:nvSpPr>
        <p:spPr bwMode="auto">
          <a:xfrm>
            <a:off x="352425" y="5734050"/>
            <a:ext cx="4067175"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z="2000"/>
              <a:t>Savings Euro 16’500 p.a. due to shorter cycle time</a:t>
            </a:r>
          </a:p>
        </p:txBody>
      </p:sp>
      <p:pic>
        <p:nvPicPr>
          <p:cNvPr id="27653" name="Picture 7" descr="http://www.zooshopwetter.de/images/product_images/popup_images/Seite%204%20-%2010504038-10504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916113"/>
            <a:ext cx="4319587"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3274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a:t>Common concerns </a:t>
            </a:r>
          </a:p>
        </p:txBody>
      </p:sp>
      <p:sp>
        <p:nvSpPr>
          <p:cNvPr id="19459" name="Rectangle 7"/>
          <p:cNvSpPr>
            <a:spLocks noChangeArrowheads="1"/>
          </p:cNvSpPr>
          <p:nvPr/>
        </p:nvSpPr>
        <p:spPr bwMode="auto">
          <a:xfrm>
            <a:off x="395288" y="1196975"/>
            <a:ext cx="83534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952500">
              <a:tabLst>
                <a:tab pos="266700" algn="l"/>
              </a:tabLst>
              <a:defRPr>
                <a:solidFill>
                  <a:schemeClr val="tx1"/>
                </a:solidFill>
                <a:latin typeface="Arial" charset="0"/>
              </a:defRPr>
            </a:lvl1pPr>
            <a:lvl2pPr marL="625475" indent="-357188" defTabSz="952500">
              <a:tabLst>
                <a:tab pos="266700" algn="l"/>
              </a:tabLst>
              <a:defRPr>
                <a:solidFill>
                  <a:schemeClr val="tx1"/>
                </a:solidFill>
                <a:latin typeface="Arial" charset="0"/>
              </a:defRPr>
            </a:lvl2pPr>
            <a:lvl3pPr marL="1143000" indent="-228600" defTabSz="952500">
              <a:tabLst>
                <a:tab pos="266700" algn="l"/>
              </a:tabLst>
              <a:defRPr>
                <a:solidFill>
                  <a:schemeClr val="tx1"/>
                </a:solidFill>
                <a:latin typeface="Arial" charset="0"/>
              </a:defRPr>
            </a:lvl3pPr>
            <a:lvl4pPr marL="1600200" indent="-228600" defTabSz="952500">
              <a:tabLst>
                <a:tab pos="266700" algn="l"/>
              </a:tabLst>
              <a:defRPr>
                <a:solidFill>
                  <a:schemeClr val="tx1"/>
                </a:solidFill>
                <a:latin typeface="Arial" charset="0"/>
              </a:defRPr>
            </a:lvl4pPr>
            <a:lvl5pPr marL="2057400" indent="-228600" defTabSz="952500">
              <a:tabLst>
                <a:tab pos="266700" algn="l"/>
              </a:tabLst>
              <a:defRPr>
                <a:solidFill>
                  <a:schemeClr val="tx1"/>
                </a:solidFill>
                <a:latin typeface="Arial" charset="0"/>
              </a:defRPr>
            </a:lvl5pPr>
            <a:lvl6pPr marL="2514600" indent="-228600" defTabSz="952500" eaLnBrk="0" fontAlgn="base" hangingPunct="0">
              <a:spcBef>
                <a:spcPct val="0"/>
              </a:spcBef>
              <a:spcAft>
                <a:spcPct val="0"/>
              </a:spcAft>
              <a:tabLst>
                <a:tab pos="266700" algn="l"/>
              </a:tabLst>
              <a:defRPr>
                <a:solidFill>
                  <a:schemeClr val="tx1"/>
                </a:solidFill>
                <a:latin typeface="Arial" charset="0"/>
              </a:defRPr>
            </a:lvl6pPr>
            <a:lvl7pPr marL="2971800" indent="-228600" defTabSz="952500" eaLnBrk="0" fontAlgn="base" hangingPunct="0">
              <a:spcBef>
                <a:spcPct val="0"/>
              </a:spcBef>
              <a:spcAft>
                <a:spcPct val="0"/>
              </a:spcAft>
              <a:tabLst>
                <a:tab pos="266700" algn="l"/>
              </a:tabLst>
              <a:defRPr>
                <a:solidFill>
                  <a:schemeClr val="tx1"/>
                </a:solidFill>
                <a:latin typeface="Arial" charset="0"/>
              </a:defRPr>
            </a:lvl7pPr>
            <a:lvl8pPr marL="3429000" indent="-228600" defTabSz="952500" eaLnBrk="0" fontAlgn="base" hangingPunct="0">
              <a:spcBef>
                <a:spcPct val="0"/>
              </a:spcBef>
              <a:spcAft>
                <a:spcPct val="0"/>
              </a:spcAft>
              <a:tabLst>
                <a:tab pos="266700" algn="l"/>
              </a:tabLst>
              <a:defRPr>
                <a:solidFill>
                  <a:schemeClr val="tx1"/>
                </a:solidFill>
                <a:latin typeface="Arial" charset="0"/>
              </a:defRPr>
            </a:lvl8pPr>
            <a:lvl9pPr marL="3886200" indent="-228600" defTabSz="952500" eaLnBrk="0" fontAlgn="base" hangingPunct="0">
              <a:spcBef>
                <a:spcPct val="0"/>
              </a:spcBef>
              <a:spcAft>
                <a:spcPct val="0"/>
              </a:spcAft>
              <a:tabLst>
                <a:tab pos="266700" algn="l"/>
              </a:tabLst>
              <a:defRPr>
                <a:solidFill>
                  <a:schemeClr val="tx1"/>
                </a:solidFill>
                <a:latin typeface="Arial" charset="0"/>
              </a:defRPr>
            </a:lvl9pPr>
          </a:lstStyle>
          <a:p>
            <a:pPr lvl="1">
              <a:spcAft>
                <a:spcPct val="50000"/>
              </a:spcAft>
              <a:buClr>
                <a:srgbClr val="C00000"/>
              </a:buClr>
              <a:buFont typeface="Wingdings" pitchFamily="2" charset="2"/>
              <a:buChar char="n"/>
            </a:pPr>
            <a:r>
              <a:rPr lang="en-US" altLang="de-DE" sz="2000"/>
              <a:t>The required additional pressure drop of a static mixer is too high </a:t>
            </a:r>
            <a:r>
              <a:rPr lang="en-US" altLang="de-DE" sz="2000">
                <a:sym typeface="Wingdings" pitchFamily="2" charset="2"/>
              </a:rPr>
              <a:t> </a:t>
            </a:r>
            <a:r>
              <a:rPr lang="en-US" altLang="de-DE" sz="2000">
                <a:solidFill>
                  <a:srgbClr val="C8000F"/>
                </a:solidFill>
              </a:rPr>
              <a:t>the typical injection pressure increase with a Promix static mixer is only 50 - 150 bar specific (+10 to 15 %)</a:t>
            </a:r>
          </a:p>
          <a:p>
            <a:pPr lvl="1">
              <a:spcAft>
                <a:spcPct val="50000"/>
              </a:spcAft>
              <a:buClr>
                <a:srgbClr val="C00000"/>
              </a:buClr>
              <a:buFont typeface="Wingdings" pitchFamily="2" charset="2"/>
              <a:buChar char="n"/>
            </a:pPr>
            <a:r>
              <a:rPr lang="en-US" altLang="de-DE" sz="2000"/>
              <a:t>A static mixer is difficult to clean </a:t>
            </a:r>
            <a:r>
              <a:rPr lang="en-US" altLang="de-DE" sz="2000">
                <a:sym typeface="Wingdings" pitchFamily="2" charset="2"/>
              </a:rPr>
              <a:t></a:t>
            </a:r>
            <a:r>
              <a:rPr lang="en-US" altLang="de-DE" sz="2000">
                <a:solidFill>
                  <a:srgbClr val="C8000F"/>
                </a:solidFill>
                <a:sym typeface="Wingdings" pitchFamily="2" charset="2"/>
              </a:rPr>
              <a:t>a Promix static mixer can be best cleaned inline with only 3 to 5 times the volume of the mixer</a:t>
            </a:r>
          </a:p>
          <a:p>
            <a:pPr lvl="1">
              <a:spcAft>
                <a:spcPct val="50000"/>
              </a:spcAft>
              <a:buClr>
                <a:srgbClr val="C00000"/>
              </a:buClr>
              <a:buFont typeface="Wingdings" pitchFamily="2" charset="2"/>
              <a:buChar char="n"/>
            </a:pPr>
            <a:r>
              <a:rPr lang="en-US" altLang="de-DE" sz="2000">
                <a:sym typeface="Wingdings" pitchFamily="2" charset="2"/>
              </a:rPr>
              <a:t>I have latest technology injection molding machines and need therefore no static mixers  </a:t>
            </a:r>
            <a:r>
              <a:rPr lang="en-US" altLang="de-DE" sz="2000">
                <a:solidFill>
                  <a:srgbClr val="C8000F"/>
                </a:solidFill>
                <a:sym typeface="Wingdings" pitchFamily="2" charset="2"/>
              </a:rPr>
              <a:t>also new machines have a potential for process optimizations as better color distribution, cycle time reductions, reduction of master batch consumption etc. </a:t>
            </a:r>
          </a:p>
          <a:p>
            <a:pPr lvl="1">
              <a:spcAft>
                <a:spcPct val="50000"/>
              </a:spcAft>
              <a:buClr>
                <a:srgbClr val="C00000"/>
              </a:buClr>
              <a:buFont typeface="Wingdings" pitchFamily="2" charset="2"/>
              <a:buChar char="n"/>
            </a:pPr>
            <a:r>
              <a:rPr lang="en-US" altLang="de-DE" sz="2000">
                <a:sym typeface="Wingdings" pitchFamily="2" charset="2"/>
              </a:rPr>
              <a:t>Static mixers can break and damage my moulds  </a:t>
            </a:r>
            <a:r>
              <a:rPr lang="en-US" altLang="de-DE" sz="2000">
                <a:solidFill>
                  <a:srgbClr val="C8000F"/>
                </a:solidFill>
                <a:sym typeface="Wingdings" pitchFamily="2" charset="2"/>
              </a:rPr>
              <a:t>Promix static mixers are produced under highest quality standards and continuous quality control, breaking is almost not possible as long as the mixers will be used according to our operating instructions   </a:t>
            </a:r>
          </a:p>
          <a:p>
            <a:pPr lvl="1">
              <a:spcAft>
                <a:spcPct val="50000"/>
              </a:spcAft>
              <a:buClr>
                <a:schemeClr val="tx2"/>
              </a:buClr>
              <a:buFont typeface="Wingdings" pitchFamily="2" charset="2"/>
              <a:buChar char="n"/>
            </a:pPr>
            <a:endParaRPr lang="en-US" altLang="de-DE" sz="2000"/>
          </a:p>
        </p:txBody>
      </p:sp>
    </p:spTree>
    <p:extLst>
      <p:ext uri="{BB962C8B-B14F-4D97-AF65-F5344CB8AC3E}">
        <p14:creationId xmlns:p14="http://schemas.microsoft.com/office/powerpoint/2010/main" val="2452088844"/>
      </p:ext>
    </p:extLst>
  </p:cSld>
  <p:clrMapOvr>
    <a:masterClrMapping/>
  </p:clrMapOvr>
  <p:transition advTm="1068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e-DE" altLang="de-DE" dirty="0" err="1" smtClean="0"/>
              <a:t>Contact</a:t>
            </a:r>
            <a:endParaRPr lang="de-DE" altLang="de-DE" dirty="0" smtClean="0"/>
          </a:p>
        </p:txBody>
      </p:sp>
      <p:sp>
        <p:nvSpPr>
          <p:cNvPr id="26627" name="Textfeld 2"/>
          <p:cNvSpPr txBox="1">
            <a:spLocks noChangeArrowheads="1"/>
          </p:cNvSpPr>
          <p:nvPr/>
        </p:nvSpPr>
        <p:spPr bwMode="auto">
          <a:xfrm>
            <a:off x="251520" y="1052736"/>
            <a:ext cx="79200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buClr>
                <a:srgbClr val="C00000"/>
              </a:buClr>
              <a:buFont typeface="Wingdings" panose="05000000000000000000" pitchFamily="2" charset="2"/>
              <a:buChar char="n"/>
            </a:pPr>
            <a:r>
              <a:rPr lang="en-US" altLang="de-DE" dirty="0"/>
              <a:t>General information about Promix Solutions and the product </a:t>
            </a:r>
            <a:r>
              <a:rPr lang="en-US" altLang="de-DE" dirty="0" smtClean="0"/>
              <a:t>portfolio:</a:t>
            </a:r>
          </a:p>
          <a:p>
            <a:pPr>
              <a:buClr>
                <a:srgbClr val="C00000"/>
              </a:buClr>
            </a:pPr>
            <a:endParaRPr lang="de-DE" altLang="de-DE" dirty="0"/>
          </a:p>
          <a:p>
            <a:r>
              <a:rPr lang="de-DE" altLang="de-DE" dirty="0">
                <a:hlinkClick r:id="rId2"/>
              </a:rPr>
              <a:t>http://www.promix-solutions.com</a:t>
            </a:r>
            <a:endParaRPr lang="de-DE" altLang="de-DE" dirty="0"/>
          </a:p>
          <a:p>
            <a:endParaRPr lang="de-DE" altLang="de-DE" dirty="0"/>
          </a:p>
          <a:p>
            <a:pPr marL="285750" indent="-285750">
              <a:buClr>
                <a:srgbClr val="C00000"/>
              </a:buClr>
              <a:buFont typeface="Wingdings" panose="05000000000000000000" pitchFamily="2" charset="2"/>
              <a:buChar char="n"/>
            </a:pPr>
            <a:r>
              <a:rPr lang="de-DE" altLang="de-DE" dirty="0" smtClean="0"/>
              <a:t>Videos </a:t>
            </a:r>
            <a:r>
              <a:rPr lang="de-DE" altLang="de-DE" dirty="0" err="1" smtClean="0"/>
              <a:t>about</a:t>
            </a:r>
            <a:r>
              <a:rPr lang="de-DE" altLang="de-DE" dirty="0" smtClean="0"/>
              <a:t> </a:t>
            </a:r>
            <a:r>
              <a:rPr lang="de-DE" altLang="de-DE" dirty="0" err="1" smtClean="0"/>
              <a:t>the</a:t>
            </a:r>
            <a:r>
              <a:rPr lang="de-DE" altLang="de-DE" dirty="0" smtClean="0"/>
              <a:t> </a:t>
            </a:r>
            <a:r>
              <a:rPr lang="de-DE" altLang="de-DE" dirty="0" err="1" smtClean="0"/>
              <a:t>mixing</a:t>
            </a:r>
            <a:r>
              <a:rPr lang="de-DE" altLang="de-DE" dirty="0" smtClean="0"/>
              <a:t> </a:t>
            </a:r>
            <a:r>
              <a:rPr lang="de-DE" altLang="de-DE" dirty="0" err="1" smtClean="0"/>
              <a:t>principle</a:t>
            </a:r>
            <a:r>
              <a:rPr lang="de-DE" altLang="de-DE" dirty="0" smtClean="0"/>
              <a:t> </a:t>
            </a:r>
            <a:r>
              <a:rPr lang="de-DE" altLang="de-DE" dirty="0" err="1" smtClean="0"/>
              <a:t>and</a:t>
            </a:r>
            <a:r>
              <a:rPr lang="de-DE" altLang="de-DE" dirty="0" smtClean="0"/>
              <a:t> </a:t>
            </a:r>
            <a:r>
              <a:rPr lang="de-DE" altLang="de-DE" dirty="0" err="1" smtClean="0"/>
              <a:t>other</a:t>
            </a:r>
            <a:r>
              <a:rPr lang="de-DE" altLang="de-DE" dirty="0" smtClean="0"/>
              <a:t> </a:t>
            </a:r>
            <a:r>
              <a:rPr lang="de-DE" altLang="de-DE" dirty="0" err="1" smtClean="0"/>
              <a:t>applications</a:t>
            </a:r>
            <a:r>
              <a:rPr lang="de-DE" altLang="de-DE" dirty="0" smtClean="0"/>
              <a:t> at YouTube:</a:t>
            </a:r>
            <a:endParaRPr lang="de-DE" altLang="de-DE" dirty="0"/>
          </a:p>
          <a:p>
            <a:endParaRPr lang="de-DE" altLang="de-DE" dirty="0"/>
          </a:p>
          <a:p>
            <a:r>
              <a:rPr lang="de-DE" altLang="de-DE" dirty="0">
                <a:hlinkClick r:id="rId3"/>
              </a:rPr>
              <a:t>http://www.youtube.com/PromixSolutions</a:t>
            </a:r>
            <a:endParaRPr lang="de-DE" altLang="de-DE" dirty="0"/>
          </a:p>
          <a:p>
            <a:endParaRPr lang="de-DE" altLang="de-DE" dirty="0"/>
          </a:p>
        </p:txBody>
      </p:sp>
      <p:sp>
        <p:nvSpPr>
          <p:cNvPr id="4" name="Rechteck 6"/>
          <p:cNvSpPr>
            <a:spLocks noChangeArrowheads="1"/>
          </p:cNvSpPr>
          <p:nvPr/>
        </p:nvSpPr>
        <p:spPr bwMode="auto">
          <a:xfrm>
            <a:off x="251520" y="4365104"/>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en-US" altLang="de-DE" sz="1800" dirty="0">
                <a:latin typeface="Calibri" pitchFamily="34" charset="0"/>
                <a:cs typeface="Times New Roman" pitchFamily="18" charset="0"/>
              </a:rPr>
              <a:t> </a:t>
            </a:r>
            <a:endParaRPr lang="de-CH" altLang="de-DE" sz="1800" dirty="0">
              <a:latin typeface="Calibri" pitchFamily="34" charset="0"/>
            </a:endParaRPr>
          </a:p>
          <a:p>
            <a:pPr eaLnBrk="1" hangingPunct="1"/>
            <a:r>
              <a:rPr lang="de-CH" altLang="de-DE" sz="1800" b="1" dirty="0">
                <a:solidFill>
                  <a:srgbClr val="C8000F"/>
                </a:solidFill>
                <a:cs typeface="Times New Roman" pitchFamily="18" charset="0"/>
              </a:rPr>
              <a:t>PRO</a:t>
            </a:r>
            <a:r>
              <a:rPr lang="de-CH" altLang="de-DE" sz="1800" b="1" dirty="0">
                <a:cs typeface="Times New Roman" pitchFamily="18" charset="0"/>
              </a:rPr>
              <a:t>MIX</a:t>
            </a:r>
            <a:r>
              <a:rPr lang="de-CH" altLang="de-DE" sz="1800" dirty="0">
                <a:cs typeface="Times New Roman" pitchFamily="18" charset="0"/>
              </a:rPr>
              <a:t> Solutions AG</a:t>
            </a:r>
            <a:endParaRPr lang="de-CH" altLang="de-DE" sz="1800" dirty="0">
              <a:latin typeface="Calibri" pitchFamily="34" charset="0"/>
            </a:endParaRPr>
          </a:p>
          <a:p>
            <a:pPr eaLnBrk="1" hangingPunct="1"/>
            <a:r>
              <a:rPr lang="de-CH" altLang="de-DE" sz="1800" dirty="0">
                <a:latin typeface="Calibri" pitchFamily="34" charset="0"/>
                <a:cs typeface="Times New Roman" pitchFamily="18" charset="0"/>
              </a:rPr>
              <a:t>Technoparkstrasse 2</a:t>
            </a:r>
            <a:endParaRPr lang="de-CH" altLang="de-DE" sz="1800" dirty="0">
              <a:latin typeface="Calibri" pitchFamily="34" charset="0"/>
            </a:endParaRPr>
          </a:p>
          <a:p>
            <a:pPr eaLnBrk="1" hangingPunct="1"/>
            <a:r>
              <a:rPr lang="de-CH" altLang="de-DE" sz="1800" dirty="0">
                <a:latin typeface="Calibri" pitchFamily="34" charset="0"/>
                <a:cs typeface="Times New Roman" pitchFamily="18" charset="0"/>
              </a:rPr>
              <a:t>CH-8406 Winterthur, </a:t>
            </a:r>
            <a:r>
              <a:rPr lang="de-CH" altLang="de-DE" sz="1800" dirty="0" err="1">
                <a:latin typeface="Calibri" pitchFamily="34" charset="0"/>
                <a:cs typeface="Times New Roman" pitchFamily="18" charset="0"/>
              </a:rPr>
              <a:t>Switzerland</a:t>
            </a:r>
            <a:endParaRPr lang="de-CH" altLang="de-DE" sz="1800" dirty="0">
              <a:latin typeface="Calibri" pitchFamily="34" charset="0"/>
            </a:endParaRPr>
          </a:p>
          <a:p>
            <a:pPr eaLnBrk="1" hangingPunct="1"/>
            <a:r>
              <a:rPr lang="de-CH" altLang="de-DE" sz="1800" dirty="0">
                <a:latin typeface="Calibri" pitchFamily="34" charset="0"/>
                <a:cs typeface="Times New Roman" pitchFamily="18" charset="0"/>
              </a:rPr>
              <a:t>Tel + +41 52 267 8080, Fax +41 52 267 8081</a:t>
            </a:r>
            <a:endParaRPr lang="de-CH" altLang="de-DE" sz="1800" dirty="0">
              <a:latin typeface="Calibri" pitchFamily="34" charset="0"/>
            </a:endParaRPr>
          </a:p>
          <a:p>
            <a:pPr eaLnBrk="1" hangingPunct="1"/>
            <a:r>
              <a:rPr lang="de-CH" altLang="de-DE" sz="1800" u="sng" dirty="0" smtClean="0">
                <a:solidFill>
                  <a:srgbClr val="0000FF"/>
                </a:solidFill>
                <a:latin typeface="Calibri" pitchFamily="34" charset="0"/>
                <a:cs typeface="Times New Roman" pitchFamily="18" charset="0"/>
                <a:hlinkClick r:id="rId4"/>
              </a:rPr>
              <a:t>info@promix-solutions.com</a:t>
            </a:r>
            <a:endParaRPr lang="de-CH" altLang="de-DE" sz="1800" dirty="0">
              <a:latin typeface="Calibri" pitchFamily="34" charset="0"/>
            </a:endParaRPr>
          </a:p>
        </p:txBody>
      </p:sp>
      <p:sp>
        <p:nvSpPr>
          <p:cNvPr id="2" name="Textfeld 1"/>
          <p:cNvSpPr txBox="1"/>
          <p:nvPr/>
        </p:nvSpPr>
        <p:spPr>
          <a:xfrm>
            <a:off x="5436096" y="4642102"/>
            <a:ext cx="3240360" cy="1477328"/>
          </a:xfrm>
          <a:prstGeom prst="rect">
            <a:avLst/>
          </a:prstGeom>
          <a:noFill/>
        </p:spPr>
        <p:txBody>
          <a:bodyPr wrap="square" rtlCol="0">
            <a:spAutoFit/>
          </a:bodyPr>
          <a:lstStyle/>
          <a:p>
            <a:pPr eaLnBrk="1" hangingPunct="1"/>
            <a:r>
              <a:rPr lang="de-CH" altLang="de-DE" b="1" dirty="0">
                <a:solidFill>
                  <a:srgbClr val="C8000F"/>
                </a:solidFill>
                <a:cs typeface="Times New Roman" pitchFamily="18" charset="0"/>
              </a:rPr>
              <a:t>PRO</a:t>
            </a:r>
            <a:r>
              <a:rPr lang="de-CH" altLang="de-DE" b="1" dirty="0">
                <a:cs typeface="Times New Roman" pitchFamily="18" charset="0"/>
              </a:rPr>
              <a:t>MIX</a:t>
            </a:r>
            <a:r>
              <a:rPr lang="de-CH" altLang="de-DE" dirty="0">
                <a:cs typeface="Times New Roman" pitchFamily="18" charset="0"/>
              </a:rPr>
              <a:t> Solutions </a:t>
            </a:r>
            <a:r>
              <a:rPr lang="de-CH" altLang="de-DE" dirty="0" smtClean="0">
                <a:cs typeface="Times New Roman" pitchFamily="18" charset="0"/>
              </a:rPr>
              <a:t>GmbH</a:t>
            </a:r>
            <a:endParaRPr lang="de-CH" altLang="de-DE" dirty="0">
              <a:latin typeface="Calibri" pitchFamily="34" charset="0"/>
            </a:endParaRPr>
          </a:p>
          <a:p>
            <a:pPr eaLnBrk="1" hangingPunct="1"/>
            <a:r>
              <a:rPr lang="de-CH" altLang="de-DE" dirty="0" smtClean="0">
                <a:latin typeface="Calibri" pitchFamily="34" charset="0"/>
                <a:cs typeface="Times New Roman" pitchFamily="18" charset="0"/>
              </a:rPr>
              <a:t>Rudolf-Diesel-Strasse 14</a:t>
            </a:r>
            <a:endParaRPr lang="de-CH" altLang="de-DE" dirty="0">
              <a:latin typeface="Calibri" pitchFamily="34" charset="0"/>
            </a:endParaRPr>
          </a:p>
          <a:p>
            <a:pPr eaLnBrk="1" hangingPunct="1"/>
            <a:r>
              <a:rPr lang="de-CH" altLang="de-DE" dirty="0" smtClean="0">
                <a:latin typeface="Calibri" pitchFamily="34" charset="0"/>
                <a:cs typeface="Times New Roman" pitchFamily="18" charset="0"/>
              </a:rPr>
              <a:t>DE-35440 Linden, Germany</a:t>
            </a:r>
            <a:endParaRPr lang="de-CH" altLang="de-DE" dirty="0">
              <a:latin typeface="Calibri" pitchFamily="34" charset="0"/>
            </a:endParaRPr>
          </a:p>
          <a:p>
            <a:pPr eaLnBrk="1" hangingPunct="1"/>
            <a:r>
              <a:rPr lang="de-CH" altLang="de-DE" dirty="0" smtClean="0">
                <a:latin typeface="Calibri" pitchFamily="34" charset="0"/>
                <a:cs typeface="Times New Roman" pitchFamily="18" charset="0"/>
              </a:rPr>
              <a:t>Tel. +49 6403 779 772 0 </a:t>
            </a:r>
          </a:p>
          <a:p>
            <a:pPr eaLnBrk="1" hangingPunct="1"/>
            <a:r>
              <a:rPr lang="de-CH" altLang="de-DE" dirty="0" smtClean="0">
                <a:latin typeface="Calibri" pitchFamily="34" charset="0"/>
                <a:cs typeface="Times New Roman" pitchFamily="18" charset="0"/>
              </a:rPr>
              <a:t>Fax +</a:t>
            </a:r>
            <a:r>
              <a:rPr lang="de-CH" altLang="de-DE" dirty="0">
                <a:latin typeface="Calibri" pitchFamily="34" charset="0"/>
                <a:cs typeface="Times New Roman" pitchFamily="18" charset="0"/>
              </a:rPr>
              <a:t> </a:t>
            </a:r>
            <a:r>
              <a:rPr lang="de-CH" altLang="de-DE" dirty="0" smtClean="0">
                <a:latin typeface="Calibri" pitchFamily="34" charset="0"/>
                <a:cs typeface="Times New Roman" pitchFamily="18" charset="0"/>
              </a:rPr>
              <a:t>49 </a:t>
            </a:r>
            <a:r>
              <a:rPr lang="de-CH" altLang="de-DE" dirty="0">
                <a:latin typeface="Calibri" pitchFamily="34" charset="0"/>
                <a:cs typeface="Times New Roman" pitchFamily="18" charset="0"/>
              </a:rPr>
              <a:t>6403 779 772 </a:t>
            </a:r>
            <a:r>
              <a:rPr lang="de-CH" altLang="de-DE" dirty="0" smtClean="0">
                <a:latin typeface="Calibri" pitchFamily="34" charset="0"/>
                <a:cs typeface="Times New Roman" pitchFamily="18" charset="0"/>
              </a:rPr>
              <a:t>99</a:t>
            </a:r>
            <a:endParaRPr lang="de-DE" dirty="0"/>
          </a:p>
        </p:txBody>
      </p:sp>
    </p:spTree>
    <p:extLst>
      <p:ext uri="{BB962C8B-B14F-4D97-AF65-F5344CB8AC3E}">
        <p14:creationId xmlns:p14="http://schemas.microsoft.com/office/powerpoint/2010/main" val="1376373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hartmann\Desktop\Musterteile mit_ohne Mischer\Organge Folie_Vergleich mit - ohne Mischer.jpg"/>
          <p:cNvPicPr preferRelativeResize="0">
            <a:picLocks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l="50000"/>
          <a:stretch>
            <a:fillRect/>
          </a:stretch>
        </p:blipFill>
        <p:spPr bwMode="auto">
          <a:xfrm>
            <a:off x="-6077" y="-142"/>
            <a:ext cx="46799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6" descr="I:\MRT\Market_Segments\PP\Fotos\Musterteile mit_ohne Mischer\DSC00289.JPG"/>
          <p:cNvPicPr preferRelativeResize="0">
            <a:picLocks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t="3334" r="34076"/>
          <a:stretch>
            <a:fillRect/>
          </a:stretch>
        </p:blipFill>
        <p:spPr bwMode="auto">
          <a:xfrm>
            <a:off x="4500563" y="0"/>
            <a:ext cx="467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uppieren 9"/>
          <p:cNvGrpSpPr>
            <a:grpSpLocks/>
          </p:cNvGrpSpPr>
          <p:nvPr/>
        </p:nvGrpSpPr>
        <p:grpSpPr bwMode="auto">
          <a:xfrm>
            <a:off x="1068388" y="3127375"/>
            <a:ext cx="6865937" cy="552450"/>
            <a:chOff x="1078207" y="140694"/>
            <a:chExt cx="6864521" cy="552002"/>
          </a:xfrm>
        </p:grpSpPr>
        <p:sp>
          <p:nvSpPr>
            <p:cNvPr id="11" name="Rectangle 7"/>
            <p:cNvSpPr>
              <a:spLocks noChangeArrowheads="1"/>
            </p:cNvSpPr>
            <p:nvPr/>
          </p:nvSpPr>
          <p:spPr bwMode="auto">
            <a:xfrm>
              <a:off x="1078207" y="140694"/>
              <a:ext cx="3409247" cy="55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spcAft>
                  <a:spcPct val="50000"/>
                </a:spcAft>
                <a:buClr>
                  <a:srgbClr val="C00000"/>
                </a:buClr>
                <a:buFont typeface="Wingdings" pitchFamily="2" charset="2"/>
                <a:buChar char="n"/>
                <a:defRPr>
                  <a:solidFill>
                    <a:schemeClr val="tx1"/>
                  </a:solidFill>
                  <a:latin typeface="Arial" pitchFamily="34" charset="0"/>
                </a:defRPr>
              </a:lvl1pPr>
              <a:lvl2pPr marL="742950" indent="-285750" defTabSz="952500">
                <a:spcAft>
                  <a:spcPct val="50000"/>
                </a:spcAft>
                <a:buClr>
                  <a:srgbClr val="C00000"/>
                </a:buClr>
                <a:buSzPct val="60000"/>
                <a:buFont typeface="Wingdings" pitchFamily="2" charset="2"/>
                <a:buChar char="n"/>
                <a:defRPr sz="1600">
                  <a:solidFill>
                    <a:schemeClr val="tx1"/>
                  </a:solidFill>
                  <a:latin typeface="Arial" pitchFamily="34" charset="0"/>
                </a:defRPr>
              </a:lvl2pPr>
              <a:lvl3pPr marL="1143000" indent="-228600" defTabSz="952500">
                <a:spcAft>
                  <a:spcPct val="50000"/>
                </a:spcAft>
                <a:buClr>
                  <a:schemeClr val="tx2"/>
                </a:buClr>
                <a:buFont typeface="Arial" pitchFamily="34" charset="0"/>
                <a:buChar char="–"/>
                <a:defRPr sz="1600">
                  <a:solidFill>
                    <a:schemeClr val="tx1"/>
                  </a:solidFill>
                  <a:latin typeface="Arial" pitchFamily="34" charset="0"/>
                </a:defRPr>
              </a:lvl3pPr>
              <a:lvl4pPr marL="1600200" indent="-228600" defTabSz="952500">
                <a:spcAft>
                  <a:spcPct val="50000"/>
                </a:spcAft>
                <a:buClr>
                  <a:schemeClr val="tx2"/>
                </a:buClr>
                <a:buFont typeface="Arial" pitchFamily="34" charset="0"/>
                <a:buChar char="–"/>
                <a:defRPr sz="1600">
                  <a:solidFill>
                    <a:schemeClr val="tx1"/>
                  </a:solidFill>
                  <a:latin typeface="Arial" pitchFamily="34" charset="0"/>
                </a:defRPr>
              </a:lvl4pPr>
              <a:lvl5pPr marL="2057400" indent="-228600" defTabSz="952500">
                <a:spcAft>
                  <a:spcPct val="50000"/>
                </a:spcAft>
                <a:buClr>
                  <a:schemeClr val="tx2"/>
                </a:buClr>
                <a:buFont typeface="Arial" pitchFamily="34" charset="0"/>
                <a:buChar char="–"/>
                <a:defRPr sz="1600">
                  <a:solidFill>
                    <a:schemeClr val="tx1"/>
                  </a:solidFill>
                  <a:latin typeface="Arial" pitchFamily="34" charset="0"/>
                </a:defRPr>
              </a:lvl5pPr>
              <a:lvl6pPr marL="25146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6pPr>
              <a:lvl7pPr marL="29718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7pPr>
              <a:lvl8pPr marL="34290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8pPr>
              <a:lvl9pPr marL="38862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9pPr>
            </a:lstStyle>
            <a:p>
              <a:pPr algn="r">
                <a:lnSpc>
                  <a:spcPct val="112000"/>
                </a:lnSpc>
                <a:spcAft>
                  <a:spcPct val="0"/>
                </a:spcAft>
                <a:buClrTx/>
                <a:buFontTx/>
                <a:buNone/>
                <a:defRPr/>
              </a:pPr>
              <a:r>
                <a:rPr lang="en-US" altLang="de-DE" sz="2200" b="1" dirty="0" smtClean="0"/>
                <a:t>Promix</a:t>
              </a:r>
              <a:endParaRPr lang="en-US" altLang="de-DE" sz="2200" b="1" dirty="0"/>
            </a:p>
          </p:txBody>
        </p:sp>
        <p:sp>
          <p:nvSpPr>
            <p:cNvPr id="11270" name="Rectangle 7"/>
            <p:cNvSpPr>
              <a:spLocks noChangeArrowheads="1"/>
            </p:cNvSpPr>
            <p:nvPr/>
          </p:nvSpPr>
          <p:spPr bwMode="auto">
            <a:xfrm>
              <a:off x="4533642" y="191170"/>
              <a:ext cx="3409086" cy="50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spcAft>
                  <a:spcPct val="50000"/>
                </a:spcAft>
                <a:buClr>
                  <a:schemeClr val="tx2"/>
                </a:buClr>
                <a:buFont typeface="Wingdings" pitchFamily="2" charset="2"/>
                <a:buChar char="n"/>
                <a:defRPr>
                  <a:solidFill>
                    <a:schemeClr val="tx1"/>
                  </a:solidFill>
                  <a:latin typeface="Arial" pitchFamily="34" charset="0"/>
                </a:defRPr>
              </a:lvl1pPr>
              <a:lvl2pPr marL="742950" indent="-285750" defTabSz="952500">
                <a:spcAft>
                  <a:spcPct val="50000"/>
                </a:spcAft>
                <a:buClr>
                  <a:schemeClr val="tx2"/>
                </a:buClr>
                <a:buSzPct val="60000"/>
                <a:buFont typeface="Wingdings" pitchFamily="2" charset="2"/>
                <a:buChar char="n"/>
                <a:defRPr sz="1600">
                  <a:solidFill>
                    <a:schemeClr val="tx1"/>
                  </a:solidFill>
                  <a:latin typeface="Arial" pitchFamily="34" charset="0"/>
                </a:defRPr>
              </a:lvl2pPr>
              <a:lvl3pPr marL="1143000" indent="-228600" defTabSz="952500">
                <a:spcAft>
                  <a:spcPct val="50000"/>
                </a:spcAft>
                <a:buClr>
                  <a:schemeClr val="tx2"/>
                </a:buClr>
                <a:buFont typeface="Arial" pitchFamily="34" charset="0"/>
                <a:buChar char="–"/>
                <a:defRPr sz="1600">
                  <a:solidFill>
                    <a:schemeClr val="tx1"/>
                  </a:solidFill>
                  <a:latin typeface="Arial" pitchFamily="34" charset="0"/>
                </a:defRPr>
              </a:lvl3pPr>
              <a:lvl4pPr marL="1600200" indent="-228600" defTabSz="952500">
                <a:spcAft>
                  <a:spcPct val="50000"/>
                </a:spcAft>
                <a:buClr>
                  <a:schemeClr val="tx2"/>
                </a:buClr>
                <a:buFont typeface="Arial" pitchFamily="34" charset="0"/>
                <a:buChar char="–"/>
                <a:defRPr sz="1600">
                  <a:solidFill>
                    <a:schemeClr val="tx1"/>
                  </a:solidFill>
                  <a:latin typeface="Arial" pitchFamily="34" charset="0"/>
                </a:defRPr>
              </a:lvl4pPr>
              <a:lvl5pPr marL="2057400" indent="-228600" defTabSz="952500">
                <a:spcAft>
                  <a:spcPct val="50000"/>
                </a:spcAft>
                <a:buClr>
                  <a:schemeClr val="tx2"/>
                </a:buClr>
                <a:buFont typeface="Arial" pitchFamily="34" charset="0"/>
                <a:buChar char="–"/>
                <a:defRPr sz="1600">
                  <a:solidFill>
                    <a:schemeClr val="tx1"/>
                  </a:solidFill>
                  <a:latin typeface="Arial" pitchFamily="34" charset="0"/>
                </a:defRPr>
              </a:lvl5pPr>
              <a:lvl6pPr marL="25146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6pPr>
              <a:lvl7pPr marL="29718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7pPr>
              <a:lvl8pPr marL="34290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8pPr>
              <a:lvl9pPr marL="3886200" indent="-228600" defTabSz="952500" eaLnBrk="0" fontAlgn="base" hangingPunct="0">
                <a:spcBef>
                  <a:spcPct val="0"/>
                </a:spcBef>
                <a:spcAft>
                  <a:spcPct val="50000"/>
                </a:spcAft>
                <a:buClr>
                  <a:schemeClr val="tx2"/>
                </a:buClr>
                <a:buFont typeface="Arial" pitchFamily="34" charset="0"/>
                <a:buChar char="–"/>
                <a:defRPr sz="1600">
                  <a:solidFill>
                    <a:schemeClr val="tx1"/>
                  </a:solidFill>
                  <a:latin typeface="Arial" pitchFamily="34" charset="0"/>
                </a:defRPr>
              </a:lvl9pPr>
            </a:lstStyle>
            <a:p>
              <a:pPr>
                <a:lnSpc>
                  <a:spcPct val="112000"/>
                </a:lnSpc>
                <a:spcAft>
                  <a:spcPct val="0"/>
                </a:spcAft>
                <a:buClrTx/>
                <a:buFontTx/>
                <a:buNone/>
              </a:pPr>
              <a:r>
                <a:rPr lang="en-US" altLang="de-DE" sz="2200" b="1" dirty="0" smtClean="0">
                  <a:solidFill>
                    <a:schemeClr val="bg1"/>
                  </a:solidFill>
                </a:rPr>
                <a:t>Solutions !</a:t>
              </a:r>
            </a:p>
          </p:txBody>
        </p:sp>
      </p:grpSp>
    </p:spTree>
    <p:extLst>
      <p:ext uri="{BB962C8B-B14F-4D97-AF65-F5344CB8AC3E}">
        <p14:creationId xmlns:p14="http://schemas.microsoft.com/office/powerpoint/2010/main" val="169407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txBox="1">
            <a:spLocks noChangeArrowheads="1"/>
          </p:cNvSpPr>
          <p:nvPr/>
        </p:nvSpPr>
        <p:spPr bwMode="auto">
          <a:xfrm>
            <a:off x="395288" y="4606096"/>
            <a:ext cx="8353425" cy="16312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1200"/>
              </a:spcBef>
              <a:spcAft>
                <a:spcPct val="50000"/>
              </a:spcAft>
              <a:buClr>
                <a:srgbClr val="C8000F"/>
              </a:buClr>
              <a:buFont typeface="Wingdings" pitchFamily="2" charset="2"/>
              <a:buChar char="n"/>
            </a:pPr>
            <a:r>
              <a:rPr lang="en-US" altLang="de-DE" sz="2000" dirty="0"/>
              <a:t>Founded in 2012 as a spin-off of </a:t>
            </a:r>
            <a:r>
              <a:rPr lang="en-US" altLang="de-DE" sz="2000" dirty="0" err="1"/>
              <a:t>Sulzer</a:t>
            </a:r>
            <a:r>
              <a:rPr lang="en-US" altLang="de-DE" sz="2000" dirty="0"/>
              <a:t> </a:t>
            </a:r>
            <a:r>
              <a:rPr lang="en-US" altLang="de-DE" sz="2000" dirty="0" err="1"/>
              <a:t>Chemtech</a:t>
            </a:r>
            <a:endParaRPr lang="en-US" altLang="de-DE" sz="2000" dirty="0"/>
          </a:p>
          <a:p>
            <a:pPr>
              <a:spcBef>
                <a:spcPts val="1200"/>
              </a:spcBef>
              <a:spcAft>
                <a:spcPct val="50000"/>
              </a:spcAft>
              <a:buClr>
                <a:srgbClr val="C8000F"/>
              </a:buClr>
              <a:buFont typeface="Wingdings" pitchFamily="2" charset="2"/>
              <a:buChar char="n"/>
            </a:pPr>
            <a:r>
              <a:rPr lang="en-US" altLang="de-DE" sz="2000" dirty="0"/>
              <a:t>Subsidiaries in Winterthur, Switzerland and Linden, Germany</a:t>
            </a:r>
          </a:p>
          <a:p>
            <a:pPr marL="0" indent="0">
              <a:spcBef>
                <a:spcPts val="1200"/>
              </a:spcBef>
              <a:spcAft>
                <a:spcPct val="50000"/>
              </a:spcAft>
              <a:buClr>
                <a:srgbClr val="C8000F"/>
              </a:buClr>
              <a:defRPr/>
            </a:pPr>
            <a:endParaRPr lang="en-US" sz="2000" dirty="0" smtClean="0"/>
          </a:p>
        </p:txBody>
      </p:sp>
      <p:grpSp>
        <p:nvGrpSpPr>
          <p:cNvPr id="6" name="Gruppieren 5"/>
          <p:cNvGrpSpPr/>
          <p:nvPr/>
        </p:nvGrpSpPr>
        <p:grpSpPr>
          <a:xfrm>
            <a:off x="409575" y="1527212"/>
            <a:ext cx="8337615" cy="2477852"/>
            <a:chOff x="409575" y="1412776"/>
            <a:chExt cx="8337615" cy="2477852"/>
          </a:xfrm>
        </p:grpSpPr>
        <p:sp>
          <p:nvSpPr>
            <p:cNvPr id="7" name="Textfeld 9"/>
            <p:cNvSpPr txBox="1">
              <a:spLocks noChangeArrowheads="1"/>
            </p:cNvSpPr>
            <p:nvPr/>
          </p:nvSpPr>
          <p:spPr bwMode="auto">
            <a:xfrm>
              <a:off x="409575" y="1412776"/>
              <a:ext cx="2092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CH" altLang="de-DE" sz="2000" dirty="0" smtClean="0">
                  <a:solidFill>
                    <a:srgbClr val="000000"/>
                  </a:solidFill>
                </a:rPr>
                <a:t>MIXING NOZZLES</a:t>
              </a:r>
            </a:p>
          </p:txBody>
        </p:sp>
        <p:sp>
          <p:nvSpPr>
            <p:cNvPr id="8" name="Textfeld 10"/>
            <p:cNvSpPr txBox="1">
              <a:spLocks noChangeArrowheads="1"/>
            </p:cNvSpPr>
            <p:nvPr/>
          </p:nvSpPr>
          <p:spPr bwMode="auto">
            <a:xfrm>
              <a:off x="6660232" y="1412776"/>
              <a:ext cx="20869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CH" altLang="de-DE" sz="2000" dirty="0" smtClean="0">
                  <a:solidFill>
                    <a:srgbClr val="000000"/>
                  </a:solidFill>
                </a:rPr>
                <a:t>MELT</a:t>
              </a:r>
            </a:p>
            <a:p>
              <a:pPr algn="ctr" eaLnBrk="1" hangingPunct="1"/>
              <a:r>
                <a:rPr lang="de-CH" altLang="de-DE" sz="2000" dirty="0" smtClean="0">
                  <a:solidFill>
                    <a:srgbClr val="000000"/>
                  </a:solidFill>
                </a:rPr>
                <a:t>COOLER</a:t>
              </a:r>
            </a:p>
          </p:txBody>
        </p:sp>
        <p:sp>
          <p:nvSpPr>
            <p:cNvPr id="9" name="Textfeld 11"/>
            <p:cNvSpPr txBox="1">
              <a:spLocks noChangeArrowheads="1"/>
            </p:cNvSpPr>
            <p:nvPr/>
          </p:nvSpPr>
          <p:spPr bwMode="auto">
            <a:xfrm>
              <a:off x="4584613" y="1412776"/>
              <a:ext cx="20756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CH" altLang="de-DE" sz="2000" dirty="0" smtClean="0">
                  <a:solidFill>
                    <a:srgbClr val="000000"/>
                  </a:solidFill>
                </a:rPr>
                <a:t>FOAM</a:t>
              </a:r>
            </a:p>
            <a:p>
              <a:pPr algn="ctr" eaLnBrk="1" hangingPunct="1"/>
              <a:r>
                <a:rPr lang="de-CH" altLang="de-DE" sz="2000" dirty="0" smtClean="0">
                  <a:solidFill>
                    <a:srgbClr val="000000"/>
                  </a:solidFill>
                </a:rPr>
                <a:t>EXTRUSION</a:t>
              </a:r>
              <a:endParaRPr lang="de-CH" altLang="de-DE" sz="2000" dirty="0" smtClean="0"/>
            </a:p>
          </p:txBody>
        </p:sp>
        <p:sp>
          <p:nvSpPr>
            <p:cNvPr id="10" name="Textfeld 12"/>
            <p:cNvSpPr txBox="1">
              <a:spLocks noChangeArrowheads="1"/>
            </p:cNvSpPr>
            <p:nvPr/>
          </p:nvSpPr>
          <p:spPr bwMode="auto">
            <a:xfrm>
              <a:off x="2502382" y="1424970"/>
              <a:ext cx="20822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CH" altLang="de-DE" sz="2000" dirty="0" smtClean="0">
                  <a:solidFill>
                    <a:srgbClr val="000000"/>
                  </a:solidFill>
                </a:rPr>
                <a:t>MELT</a:t>
              </a:r>
            </a:p>
            <a:p>
              <a:pPr algn="ctr" eaLnBrk="1" hangingPunct="1"/>
              <a:r>
                <a:rPr lang="de-CH" altLang="de-DE" sz="2000" dirty="0" smtClean="0">
                  <a:solidFill>
                    <a:srgbClr val="000000"/>
                  </a:solidFill>
                </a:rPr>
                <a:t>BLENDER</a:t>
              </a:r>
            </a:p>
          </p:txBody>
        </p:sp>
        <p:grpSp>
          <p:nvGrpSpPr>
            <p:cNvPr id="11" name="Gruppieren 10"/>
            <p:cNvGrpSpPr/>
            <p:nvPr/>
          </p:nvGrpSpPr>
          <p:grpSpPr>
            <a:xfrm>
              <a:off x="409575" y="2234628"/>
              <a:ext cx="8337615" cy="1656000"/>
              <a:chOff x="409575" y="2234628"/>
              <a:chExt cx="8337615" cy="1656000"/>
            </a:xfrm>
          </p:grpSpPr>
          <p:pic>
            <p:nvPicPr>
              <p:cNvPr id="12" name="Grafik 11"/>
              <p:cNvPicPr preferRelativeResize="0">
                <a:picLocks/>
              </p:cNvPicPr>
              <p:nvPr/>
            </p:nvPicPr>
            <p:blipFill rotWithShape="1">
              <a:blip r:embed="rId2"/>
              <a:srcRect t="670" b="1333"/>
              <a:stretch/>
            </p:blipFill>
            <p:spPr>
              <a:xfrm>
                <a:off x="4572000" y="2312508"/>
                <a:ext cx="2105265" cy="1562734"/>
              </a:xfrm>
              <a:prstGeom prst="rect">
                <a:avLst/>
              </a:prstGeom>
              <a:ln>
                <a:solidFill>
                  <a:schemeClr val="bg1">
                    <a:lumMod val="50000"/>
                  </a:schemeClr>
                </a:solidFill>
              </a:ln>
            </p:spPr>
          </p:pic>
          <p:pic>
            <p:nvPicPr>
              <p:cNvPr id="13" name="Grafi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301875"/>
                <a:ext cx="2100845" cy="15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4" name="Grafik 1"/>
              <p:cNvPicPr>
                <a:picLocks noChangeAspect="1"/>
              </p:cNvPicPr>
              <p:nvPr/>
            </p:nvPicPr>
            <p:blipFill>
              <a:blip r:embed="rId4" cstate="print">
                <a:extLst>
                  <a:ext uri="{28A0092B-C50C-407E-A947-70E740481C1C}">
                    <a14:useLocalDpi xmlns:a14="http://schemas.microsoft.com/office/drawing/2010/main" val="0"/>
                  </a:ext>
                </a:extLst>
              </a:blip>
              <a:srcRect t="6746" b="3609"/>
              <a:stretch>
                <a:fillRect/>
              </a:stretch>
            </p:blipFill>
            <p:spPr bwMode="auto">
              <a:xfrm>
                <a:off x="409575" y="2301875"/>
                <a:ext cx="2092807" cy="15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2"/>
              <p:cNvPicPr>
                <a:picLocks noChangeAspect="1"/>
              </p:cNvPicPr>
              <p:nvPr/>
            </p:nvPicPr>
            <p:blipFill>
              <a:blip r:embed="rId5" cstate="print">
                <a:extLst>
                  <a:ext uri="{28A0092B-C50C-407E-A947-70E740481C1C}">
                    <a14:useLocalDpi xmlns:a14="http://schemas.microsoft.com/office/drawing/2010/main" val="0"/>
                  </a:ext>
                </a:extLst>
              </a:blip>
              <a:srcRect t="-3157" r="4849" b="7349"/>
              <a:stretch>
                <a:fillRect/>
              </a:stretch>
            </p:blipFill>
            <p:spPr bwMode="auto">
              <a:xfrm>
                <a:off x="6660232" y="2234628"/>
                <a:ext cx="2086958"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Rectangle 6"/>
          <p:cNvSpPr>
            <a:spLocks noGrp="1" noChangeArrowheads="1"/>
          </p:cNvSpPr>
          <p:nvPr>
            <p:ph type="title"/>
          </p:nvPr>
        </p:nvSpPr>
        <p:spPr>
          <a:xfrm>
            <a:off x="314325" y="112713"/>
            <a:ext cx="6851650" cy="7159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de-DE" dirty="0" smtClean="0"/>
              <a:t>Your partner in the plastics processing industry</a:t>
            </a:r>
          </a:p>
        </p:txBody>
      </p:sp>
    </p:spTree>
    <p:extLst>
      <p:ext uri="{BB962C8B-B14F-4D97-AF65-F5344CB8AC3E}">
        <p14:creationId xmlns:p14="http://schemas.microsoft.com/office/powerpoint/2010/main" val="21790462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5" descr="0606273108"/>
          <p:cNvPicPr>
            <a:picLocks noChangeAspect="1" noChangeArrowheads="1"/>
          </p:cNvPicPr>
          <p:nvPr/>
        </p:nvPicPr>
        <p:blipFill>
          <a:blip r:embed="rId2">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2897188" y="3573463"/>
            <a:ext cx="18907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 Box 8"/>
          <p:cNvSpPr txBox="1">
            <a:spLocks noChangeArrowheads="1"/>
          </p:cNvSpPr>
          <p:nvPr/>
        </p:nvSpPr>
        <p:spPr bwMode="auto">
          <a:xfrm>
            <a:off x="3833813" y="2208213"/>
            <a:ext cx="17272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2011 PMC </a:t>
            </a:r>
            <a:r>
              <a:rPr lang="en-US" altLang="de-DE" sz="1400" dirty="0" smtClean="0"/>
              <a:t>Melt cooler</a:t>
            </a:r>
            <a:endParaRPr lang="en-US" altLang="de-DE" sz="1400" dirty="0"/>
          </a:p>
        </p:txBody>
      </p:sp>
      <p:sp>
        <p:nvSpPr>
          <p:cNvPr id="8195" name="Text Box 8"/>
          <p:cNvSpPr txBox="1">
            <a:spLocks noChangeArrowheads="1"/>
          </p:cNvSpPr>
          <p:nvPr/>
        </p:nvSpPr>
        <p:spPr bwMode="auto">
          <a:xfrm>
            <a:off x="5795963" y="1628775"/>
            <a:ext cx="2736850" cy="30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2013 </a:t>
            </a:r>
            <a:r>
              <a:rPr lang="en-US" altLang="de-DE" sz="1400" dirty="0" smtClean="0"/>
              <a:t>Unique P1 cooling mixer</a:t>
            </a:r>
            <a:endParaRPr lang="en-US" altLang="de-DE" sz="1400" dirty="0"/>
          </a:p>
        </p:txBody>
      </p:sp>
      <p:sp>
        <p:nvSpPr>
          <p:cNvPr id="8196" name="Text Box 8"/>
          <p:cNvSpPr txBox="1">
            <a:spLocks noChangeArrowheads="1"/>
          </p:cNvSpPr>
          <p:nvPr/>
        </p:nvSpPr>
        <p:spPr bwMode="auto">
          <a:xfrm>
            <a:off x="6211888" y="2852738"/>
            <a:ext cx="1528762" cy="7386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2012 SMB plus </a:t>
            </a:r>
            <a:r>
              <a:rPr lang="en-US" altLang="de-DE" sz="1400" dirty="0" smtClean="0"/>
              <a:t>new benchmark for Melt blenders</a:t>
            </a:r>
            <a:endParaRPr lang="en-US" altLang="de-DE" sz="1400" dirty="0"/>
          </a:p>
        </p:txBody>
      </p:sp>
      <p:pic>
        <p:nvPicPr>
          <p:cNvPr id="8197" name="Picture 3" descr="0606273109"/>
          <p:cNvPicPr>
            <a:picLocks noChangeAspect="1" noChangeArrowheads="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2195513" y="4941888"/>
            <a:ext cx="2122487" cy="1366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8" name="Text Box 22"/>
          <p:cNvSpPr txBox="1">
            <a:spLocks noChangeArrowheads="1"/>
          </p:cNvSpPr>
          <p:nvPr/>
        </p:nvSpPr>
        <p:spPr bwMode="auto">
          <a:xfrm>
            <a:off x="3849688" y="2924175"/>
            <a:ext cx="938212"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de-DE" sz="1400"/>
              <a:t>2009      Mix Body </a:t>
            </a:r>
          </a:p>
        </p:txBody>
      </p:sp>
      <p:pic>
        <p:nvPicPr>
          <p:cNvPr id="8199" name="Picture 7" descr="P1010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908050"/>
            <a:ext cx="151288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1979613" y="1825625"/>
            <a:ext cx="1528762" cy="30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a:t>2007 Mix Tip   </a:t>
            </a:r>
          </a:p>
        </p:txBody>
      </p:sp>
      <p:sp>
        <p:nvSpPr>
          <p:cNvPr id="8201" name="Text Box 12"/>
          <p:cNvSpPr txBox="1">
            <a:spLocks noChangeArrowheads="1"/>
          </p:cNvSpPr>
          <p:nvPr/>
        </p:nvSpPr>
        <p:spPr bwMode="auto">
          <a:xfrm>
            <a:off x="2771775" y="4633972"/>
            <a:ext cx="1819275"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1997 </a:t>
            </a:r>
            <a:r>
              <a:rPr lang="en-US" altLang="de-DE" sz="1400" dirty="0" smtClean="0"/>
              <a:t>Melt blender </a:t>
            </a:r>
            <a:r>
              <a:rPr lang="en-US" altLang="de-DE" sz="1400" dirty="0"/>
              <a:t>SMB-H</a:t>
            </a:r>
          </a:p>
        </p:txBody>
      </p:sp>
      <p:sp>
        <p:nvSpPr>
          <p:cNvPr id="8202" name="Text Box 14"/>
          <p:cNvSpPr txBox="1">
            <a:spLocks noChangeArrowheads="1"/>
          </p:cNvSpPr>
          <p:nvPr/>
        </p:nvSpPr>
        <p:spPr bwMode="auto">
          <a:xfrm>
            <a:off x="2339752" y="6146140"/>
            <a:ext cx="17272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1996 </a:t>
            </a:r>
            <a:r>
              <a:rPr lang="en-US" altLang="de-DE" sz="1400" dirty="0" smtClean="0"/>
              <a:t>Melt blender SMB-R</a:t>
            </a:r>
            <a:endParaRPr lang="en-US" altLang="de-DE" sz="1400" dirty="0"/>
          </a:p>
        </p:txBody>
      </p:sp>
      <p:pic>
        <p:nvPicPr>
          <p:cNvPr id="8203" name="Picture 19" descr="06012702-2"/>
          <p:cNvPicPr>
            <a:picLocks noChangeAspect="1" noChangeArrowheads="1"/>
          </p:cNvPicPr>
          <p:nvPr/>
        </p:nvPicPr>
        <p:blipFill>
          <a:blip r:embed="rId5">
            <a:extLst>
              <a:ext uri="{28A0092B-C50C-407E-A947-70E740481C1C}">
                <a14:useLocalDpi xmlns:a14="http://schemas.microsoft.com/office/drawing/2010/main" val="0"/>
              </a:ext>
            </a:extLst>
          </a:blip>
          <a:srcRect t="27280" b="16824"/>
          <a:stretch>
            <a:fillRect/>
          </a:stretch>
        </p:blipFill>
        <p:spPr bwMode="auto">
          <a:xfrm>
            <a:off x="179388" y="1196975"/>
            <a:ext cx="17319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8"/>
          <p:cNvSpPr txBox="1">
            <a:spLocks noChangeArrowheads="1"/>
          </p:cNvSpPr>
          <p:nvPr/>
        </p:nvSpPr>
        <p:spPr bwMode="auto">
          <a:xfrm>
            <a:off x="4572000" y="5894388"/>
            <a:ext cx="1817688"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400" dirty="0"/>
              <a:t>2007 Promix</a:t>
            </a:r>
          </a:p>
          <a:p>
            <a:pPr algn="ctr" eaLnBrk="1" hangingPunct="1"/>
            <a:r>
              <a:rPr lang="en-US" altLang="de-DE" sz="1400" dirty="0" smtClean="0"/>
              <a:t>Foam Extrusion</a:t>
            </a:r>
            <a:endParaRPr lang="en-US" altLang="de-DE" sz="1400" dirty="0"/>
          </a:p>
        </p:txBody>
      </p:sp>
      <p:sp>
        <p:nvSpPr>
          <p:cNvPr id="8205" name="Line 6"/>
          <p:cNvSpPr>
            <a:spLocks noChangeShapeType="1"/>
          </p:cNvSpPr>
          <p:nvPr/>
        </p:nvSpPr>
        <p:spPr bwMode="auto">
          <a:xfrm>
            <a:off x="539750" y="3589338"/>
            <a:ext cx="8339138" cy="0"/>
          </a:xfrm>
          <a:prstGeom prst="line">
            <a:avLst/>
          </a:prstGeom>
          <a:noFill/>
          <a:ln w="57150">
            <a:solidFill>
              <a:srgbClr val="C8002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6" name="Text Box 20"/>
          <p:cNvSpPr txBox="1">
            <a:spLocks noChangeArrowheads="1"/>
          </p:cNvSpPr>
          <p:nvPr/>
        </p:nvSpPr>
        <p:spPr bwMode="auto">
          <a:xfrm>
            <a:off x="179388" y="1916113"/>
            <a:ext cx="14859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1995  </a:t>
            </a:r>
            <a:r>
              <a:rPr lang="en-US" altLang="de-DE" sz="1400" dirty="0" smtClean="0"/>
              <a:t>First Mix Nozzle</a:t>
            </a:r>
            <a:endParaRPr lang="en-US" altLang="de-DE" sz="1400" b="1" dirty="0"/>
          </a:p>
        </p:txBody>
      </p:sp>
      <p:sp>
        <p:nvSpPr>
          <p:cNvPr id="8207" name="Text Box 24"/>
          <p:cNvSpPr txBox="1">
            <a:spLocks noChangeArrowheads="1"/>
          </p:cNvSpPr>
          <p:nvPr/>
        </p:nvSpPr>
        <p:spPr bwMode="auto">
          <a:xfrm>
            <a:off x="1187450" y="2997200"/>
            <a:ext cx="1439863"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2004 LSR </a:t>
            </a:r>
            <a:r>
              <a:rPr lang="en-US" altLang="de-DE" sz="1400" dirty="0" smtClean="0"/>
              <a:t>Mixing Block</a:t>
            </a:r>
            <a:endParaRPr lang="en-US" altLang="de-DE" sz="1400" dirty="0"/>
          </a:p>
        </p:txBody>
      </p:sp>
      <p:sp>
        <p:nvSpPr>
          <p:cNvPr id="8208" name="Text Box 25"/>
          <p:cNvSpPr txBox="1">
            <a:spLocks noChangeArrowheads="1"/>
          </p:cNvSpPr>
          <p:nvPr/>
        </p:nvSpPr>
        <p:spPr bwMode="auto">
          <a:xfrm>
            <a:off x="395288" y="4870450"/>
            <a:ext cx="1873250" cy="7386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sz="1400" dirty="0"/>
              <a:t>1975 </a:t>
            </a:r>
            <a:r>
              <a:rPr lang="en-US" altLang="de-DE" sz="1400" dirty="0"/>
              <a:t>First Mixer Application Plastics Processing </a:t>
            </a:r>
          </a:p>
        </p:txBody>
      </p:sp>
      <p:pic>
        <p:nvPicPr>
          <p:cNvPr id="8209" name="Picture 2" descr="C:\Users\rhartmann\Desktop\Prä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2252663"/>
            <a:ext cx="14398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P1000853_ret"/>
          <p:cNvPicPr>
            <a:picLocks noChangeAspect="1" noChangeArrowheads="1"/>
          </p:cNvPicPr>
          <p:nvPr/>
        </p:nvPicPr>
        <p:blipFill rotWithShape="1">
          <a:blip r:embed="rId7">
            <a:extLst>
              <a:ext uri="{28A0092B-C50C-407E-A947-70E740481C1C}">
                <a14:useLocalDpi xmlns:a14="http://schemas.microsoft.com/office/drawing/2010/main" val="0"/>
              </a:ext>
            </a:extLst>
          </a:blip>
          <a:srcRect l="6093" r="8959"/>
          <a:stretch/>
        </p:blipFill>
        <p:spPr bwMode="auto">
          <a:xfrm>
            <a:off x="2699792" y="2569609"/>
            <a:ext cx="1134640" cy="1003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12" name="Gruppieren 2"/>
          <p:cNvGrpSpPr>
            <a:grpSpLocks/>
          </p:cNvGrpSpPr>
          <p:nvPr/>
        </p:nvGrpSpPr>
        <p:grpSpPr bwMode="auto">
          <a:xfrm>
            <a:off x="4787900" y="4652963"/>
            <a:ext cx="1508125" cy="1203325"/>
            <a:chOff x="5600872" y="3910120"/>
            <a:chExt cx="1377084" cy="984135"/>
          </a:xfrm>
        </p:grpSpPr>
        <p:pic>
          <p:nvPicPr>
            <p:cNvPr id="8222" name="Picture 7" descr="C:\Users\rhartmann\Desktop\Desktop\PROMIX5-Bilder-Stand 102014\Fotos\Promix_Final\Mikroskopie PP Schaum 100y-page 1-prä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0873" y="3910120"/>
              <a:ext cx="1377083" cy="95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Grafik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00872" y="4537066"/>
              <a:ext cx="1377083" cy="35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Grafik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60" y="3789040"/>
            <a:ext cx="1367507" cy="1031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8214" name="Picture 2" descr="C:\Users\rhartmann\Desktop\SMB plus frei.png"/>
          <p:cNvPicPr>
            <a:picLocks noChangeAspect="1" noChangeArrowheads="1"/>
          </p:cNvPicPr>
          <p:nvPr/>
        </p:nvPicPr>
        <p:blipFill>
          <a:blip r:embed="rId11">
            <a:extLst>
              <a:ext uri="{28A0092B-C50C-407E-A947-70E740481C1C}">
                <a14:useLocalDpi xmlns:a14="http://schemas.microsoft.com/office/drawing/2010/main" val="0"/>
              </a:ext>
            </a:extLst>
          </a:blip>
          <a:srcRect l="11111" t="17281" r="14372" b="18195"/>
          <a:stretch>
            <a:fillRect/>
          </a:stretch>
        </p:blipFill>
        <p:spPr bwMode="auto">
          <a:xfrm>
            <a:off x="5232400" y="1787525"/>
            <a:ext cx="1931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fik 2"/>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697264" y="3801763"/>
            <a:ext cx="1289904" cy="1702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Text Box 18"/>
          <p:cNvSpPr txBox="1">
            <a:spLocks noChangeArrowheads="1"/>
          </p:cNvSpPr>
          <p:nvPr/>
        </p:nvSpPr>
        <p:spPr bwMode="auto">
          <a:xfrm>
            <a:off x="6570663" y="5503863"/>
            <a:ext cx="1817687"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de-DE" sz="1400" dirty="0"/>
              <a:t>2014/2015 CO2 / N2 </a:t>
            </a:r>
            <a:r>
              <a:rPr lang="en-US" altLang="de-DE" sz="1400" dirty="0" smtClean="0"/>
              <a:t>Gas dosing unit</a:t>
            </a:r>
            <a:endParaRPr lang="en-US" altLang="de-DE" sz="1400" dirty="0"/>
          </a:p>
        </p:txBody>
      </p:sp>
      <p:grpSp>
        <p:nvGrpSpPr>
          <p:cNvPr id="8217" name="Gruppieren 34"/>
          <p:cNvGrpSpPr>
            <a:grpSpLocks noChangeAspect="1"/>
          </p:cNvGrpSpPr>
          <p:nvPr/>
        </p:nvGrpSpPr>
        <p:grpSpPr bwMode="auto">
          <a:xfrm>
            <a:off x="5561013" y="981075"/>
            <a:ext cx="3114675" cy="681038"/>
            <a:chOff x="3382421" y="1340768"/>
            <a:chExt cx="4933995" cy="1080120"/>
          </a:xfrm>
        </p:grpSpPr>
        <p:pic>
          <p:nvPicPr>
            <p:cNvPr id="8220" name="Picture 2" descr="C:\Users\rhartmann\Desktop\P1-frei-transp.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69966" y="1383797"/>
              <a:ext cx="3546450" cy="103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3" descr="C:\Users\rhartmann\Desktop\P1-frei IV transp.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2421" y="1340768"/>
              <a:ext cx="1164099" cy="103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 descr="0606 2706-1"/>
          <p:cNvPicPr>
            <a:picLocks noChangeAspect="1" noChangeArrowheads="1"/>
          </p:cNvPicPr>
          <p:nvPr/>
        </p:nvPicPr>
        <p:blipFill rotWithShape="1">
          <a:blip r:embed="rId15"/>
          <a:srcRect l="5744" t="6562" r="6471" b="4479"/>
          <a:stretch/>
        </p:blipFill>
        <p:spPr bwMode="auto">
          <a:xfrm>
            <a:off x="3890963" y="1101725"/>
            <a:ext cx="1473200" cy="1143000"/>
          </a:xfrm>
          <a:prstGeom prst="rect">
            <a:avLst/>
          </a:prstGeom>
          <a:noFill/>
          <a:ln w="19050">
            <a:noFill/>
            <a:miter lim="800000"/>
            <a:headEnd/>
            <a:tailEnd/>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219" name="Rectangle 41"/>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eaLnBrk="0" hangingPunct="0">
              <a:defRPr>
                <a:solidFill>
                  <a:schemeClr val="tx1"/>
                </a:solidFill>
                <a:latin typeface="Arial" charset="0"/>
              </a:defRPr>
            </a:lvl1pPr>
            <a:lvl2pPr marL="742950" indent="-285750" defTabSz="952500" eaLnBrk="0" hangingPunct="0">
              <a:defRPr>
                <a:solidFill>
                  <a:schemeClr val="tx1"/>
                </a:solidFill>
                <a:latin typeface="Arial" charset="0"/>
              </a:defRPr>
            </a:lvl2pPr>
            <a:lvl3pPr marL="1143000" indent="-228600" defTabSz="952500" eaLnBrk="0" hangingPunct="0">
              <a:defRPr>
                <a:solidFill>
                  <a:schemeClr val="tx1"/>
                </a:solidFill>
                <a:latin typeface="Arial" charset="0"/>
              </a:defRPr>
            </a:lvl3pPr>
            <a:lvl4pPr marL="1600200" indent="-228600" defTabSz="952500" eaLnBrk="0" hangingPunct="0">
              <a:defRPr>
                <a:solidFill>
                  <a:schemeClr val="tx1"/>
                </a:solidFill>
                <a:latin typeface="Arial" charset="0"/>
              </a:defRPr>
            </a:lvl4pPr>
            <a:lvl5pPr marL="2057400" indent="-228600" defTabSz="952500" eaLnBrk="0" hangingPunct="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eaLnBrk="1" hangingPunct="1">
              <a:lnSpc>
                <a:spcPct val="112000"/>
              </a:lnSpc>
            </a:pPr>
            <a:r>
              <a:rPr lang="en-US" altLang="de-DE" sz="2200" b="1" dirty="0"/>
              <a:t>Leading in static mixing technology</a:t>
            </a:r>
          </a:p>
        </p:txBody>
      </p:sp>
    </p:spTree>
    <p:extLst>
      <p:ext uri="{BB962C8B-B14F-4D97-AF65-F5344CB8AC3E}">
        <p14:creationId xmlns:p14="http://schemas.microsoft.com/office/powerpoint/2010/main" val="874050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22263" y="1052513"/>
            <a:ext cx="86423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13500000" algn="ctr" rotWithShape="0">
                    <a:srgbClr val="275087"/>
                  </a:outerShdw>
                </a:effectLst>
              </a14:hiddenEffects>
            </a:ext>
          </a:extLst>
        </p:spPr>
        <p:txBody>
          <a:bodyPr>
            <a:spAutoFit/>
          </a:bodyPr>
          <a:lstStyle>
            <a:lvl1pPr defTabSz="762000">
              <a:tabLst>
                <a:tab pos="3228975" algn="l"/>
              </a:tabLst>
              <a:defRPr>
                <a:solidFill>
                  <a:schemeClr val="tx1"/>
                </a:solidFill>
                <a:latin typeface="Arial" charset="0"/>
              </a:defRPr>
            </a:lvl1pPr>
            <a:lvl2pPr marL="571500" defTabSz="762000">
              <a:tabLst>
                <a:tab pos="3228975" algn="l"/>
              </a:tabLst>
              <a:defRPr>
                <a:solidFill>
                  <a:schemeClr val="tx1"/>
                </a:solidFill>
                <a:latin typeface="Arial" charset="0"/>
              </a:defRPr>
            </a:lvl2pPr>
            <a:lvl3pPr marL="1143000" indent="-228600" defTabSz="762000">
              <a:tabLst>
                <a:tab pos="3228975" algn="l"/>
              </a:tabLst>
              <a:defRPr>
                <a:solidFill>
                  <a:schemeClr val="tx1"/>
                </a:solidFill>
                <a:latin typeface="Arial" charset="0"/>
              </a:defRPr>
            </a:lvl3pPr>
            <a:lvl4pPr marL="1600200" indent="-228600" defTabSz="762000">
              <a:tabLst>
                <a:tab pos="3228975" algn="l"/>
              </a:tabLst>
              <a:defRPr>
                <a:solidFill>
                  <a:schemeClr val="tx1"/>
                </a:solidFill>
                <a:latin typeface="Arial" charset="0"/>
              </a:defRPr>
            </a:lvl4pPr>
            <a:lvl5pPr marL="2057400" indent="-228600" defTabSz="762000">
              <a:tabLst>
                <a:tab pos="3228975" algn="l"/>
              </a:tabLst>
              <a:defRPr>
                <a:solidFill>
                  <a:schemeClr val="tx1"/>
                </a:solidFill>
                <a:latin typeface="Arial" charset="0"/>
              </a:defRPr>
            </a:lvl5pPr>
            <a:lvl6pPr marL="2514600" indent="-228600" defTabSz="762000" eaLnBrk="0" fontAlgn="base" hangingPunct="0">
              <a:spcBef>
                <a:spcPct val="0"/>
              </a:spcBef>
              <a:spcAft>
                <a:spcPct val="0"/>
              </a:spcAft>
              <a:tabLst>
                <a:tab pos="3228975" algn="l"/>
              </a:tabLst>
              <a:defRPr>
                <a:solidFill>
                  <a:schemeClr val="tx1"/>
                </a:solidFill>
                <a:latin typeface="Arial" charset="0"/>
              </a:defRPr>
            </a:lvl6pPr>
            <a:lvl7pPr marL="2971800" indent="-228600" defTabSz="762000" eaLnBrk="0" fontAlgn="base" hangingPunct="0">
              <a:spcBef>
                <a:spcPct val="0"/>
              </a:spcBef>
              <a:spcAft>
                <a:spcPct val="0"/>
              </a:spcAft>
              <a:tabLst>
                <a:tab pos="3228975" algn="l"/>
              </a:tabLst>
              <a:defRPr>
                <a:solidFill>
                  <a:schemeClr val="tx1"/>
                </a:solidFill>
                <a:latin typeface="Arial" charset="0"/>
              </a:defRPr>
            </a:lvl7pPr>
            <a:lvl8pPr marL="3429000" indent="-228600" defTabSz="762000" eaLnBrk="0" fontAlgn="base" hangingPunct="0">
              <a:spcBef>
                <a:spcPct val="0"/>
              </a:spcBef>
              <a:spcAft>
                <a:spcPct val="0"/>
              </a:spcAft>
              <a:tabLst>
                <a:tab pos="3228975" algn="l"/>
              </a:tabLst>
              <a:defRPr>
                <a:solidFill>
                  <a:schemeClr val="tx1"/>
                </a:solidFill>
                <a:latin typeface="Arial" charset="0"/>
              </a:defRPr>
            </a:lvl8pPr>
            <a:lvl9pPr marL="3886200" indent="-228600" defTabSz="762000" eaLnBrk="0" fontAlgn="base" hangingPunct="0">
              <a:spcBef>
                <a:spcPct val="0"/>
              </a:spcBef>
              <a:spcAft>
                <a:spcPct val="0"/>
              </a:spcAft>
              <a:tabLst>
                <a:tab pos="3228975" algn="l"/>
              </a:tabLst>
              <a:defRPr>
                <a:solidFill>
                  <a:schemeClr val="tx1"/>
                </a:solidFill>
                <a:latin typeface="Arial" charset="0"/>
              </a:defRPr>
            </a:lvl9pPr>
          </a:lstStyle>
          <a:p>
            <a:r>
              <a:rPr lang="en-US" altLang="de-DE" sz="2000"/>
              <a:t>Applications</a:t>
            </a:r>
          </a:p>
          <a:p>
            <a:pPr lvl="1">
              <a:spcAft>
                <a:spcPct val="30000"/>
              </a:spcAft>
              <a:buClr>
                <a:srgbClr val="C8000F"/>
              </a:buClr>
              <a:buFont typeface="Wingdings" pitchFamily="2" charset="2"/>
              <a:buChar char="n"/>
            </a:pPr>
            <a:r>
              <a:rPr lang="en-US" altLang="de-DE" sz="2000"/>
              <a:t> Injection Molding</a:t>
            </a:r>
          </a:p>
          <a:p>
            <a:pPr lvl="1">
              <a:spcAft>
                <a:spcPct val="30000"/>
              </a:spcAft>
              <a:buClr>
                <a:srgbClr val="C8000F"/>
              </a:buClr>
              <a:buFont typeface="Wingdings" pitchFamily="2" charset="2"/>
              <a:buChar char="n"/>
            </a:pPr>
            <a:r>
              <a:rPr lang="en-US" altLang="de-DE" sz="2000"/>
              <a:t> Hot Runner</a:t>
            </a:r>
          </a:p>
          <a:p>
            <a:pPr lvl="1">
              <a:spcAft>
                <a:spcPct val="30000"/>
              </a:spcAft>
              <a:buClr>
                <a:srgbClr val="C8000F"/>
              </a:buClr>
              <a:buFont typeface="Wingdings" pitchFamily="2" charset="2"/>
              <a:buChar char="n"/>
            </a:pPr>
            <a:r>
              <a:rPr lang="en-US" altLang="de-DE" sz="2000"/>
              <a:t> LSR</a:t>
            </a:r>
          </a:p>
          <a:p>
            <a:pPr lvl="1">
              <a:spcAft>
                <a:spcPct val="30000"/>
              </a:spcAft>
              <a:buClr>
                <a:srgbClr val="C8000F"/>
              </a:buClr>
              <a:buFont typeface="Wingdings" pitchFamily="2" charset="2"/>
              <a:buChar char="n"/>
            </a:pPr>
            <a:r>
              <a:rPr lang="en-US" altLang="de-DE" sz="2000"/>
              <a:t> Extrusion</a:t>
            </a:r>
          </a:p>
          <a:p>
            <a:pPr lvl="1">
              <a:spcAft>
                <a:spcPct val="30000"/>
              </a:spcAft>
              <a:buClr>
                <a:srgbClr val="C8000F"/>
              </a:buClr>
              <a:buFont typeface="Wingdings" pitchFamily="2" charset="2"/>
              <a:buChar char="n"/>
            </a:pPr>
            <a:r>
              <a:rPr lang="en-US" altLang="de-DE" sz="2000"/>
              <a:t> XPS</a:t>
            </a:r>
          </a:p>
          <a:p>
            <a:pPr lvl="1">
              <a:spcAft>
                <a:spcPct val="30000"/>
              </a:spcAft>
              <a:buClr>
                <a:srgbClr val="C8000F"/>
              </a:buClr>
              <a:buFont typeface="Wingdings" pitchFamily="2" charset="2"/>
              <a:buChar char="n"/>
            </a:pPr>
            <a:r>
              <a:rPr lang="en-US" altLang="de-DE" sz="2000"/>
              <a:t> Physical high density foam extrusion</a:t>
            </a:r>
          </a:p>
          <a:p>
            <a:pPr lvl="1">
              <a:buClr>
                <a:schemeClr val="hlink"/>
              </a:buClr>
              <a:buFont typeface="Wingdings" pitchFamily="2" charset="2"/>
              <a:buChar char="n"/>
            </a:pPr>
            <a:endParaRPr lang="en-US" altLang="de-DE" sz="2000"/>
          </a:p>
          <a:p>
            <a:pPr>
              <a:buClr>
                <a:schemeClr val="hlink"/>
              </a:buClr>
              <a:buFont typeface="Wingdings" pitchFamily="2" charset="2"/>
              <a:buNone/>
            </a:pPr>
            <a:r>
              <a:rPr lang="en-US" altLang="de-DE" sz="2000"/>
              <a:t>Polymers</a:t>
            </a:r>
          </a:p>
          <a:p>
            <a:pPr lvl="1">
              <a:buClr>
                <a:srgbClr val="C8000F"/>
              </a:buClr>
              <a:buFont typeface="Wingdings" pitchFamily="2" charset="2"/>
              <a:buChar char="n"/>
            </a:pPr>
            <a:r>
              <a:rPr lang="en-US" altLang="de-DE" sz="2000"/>
              <a:t> Thermoplastics	LDPE, HDPE, LLDPE, PP, PS, HIPS, etc.</a:t>
            </a:r>
          </a:p>
          <a:p>
            <a:pPr lvl="1">
              <a:spcAft>
                <a:spcPct val="30000"/>
              </a:spcAft>
              <a:buClr>
                <a:srgbClr val="C8000F"/>
              </a:buClr>
              <a:buFont typeface="Wingdings" pitchFamily="2" charset="2"/>
              <a:buChar char="n"/>
            </a:pPr>
            <a:r>
              <a:rPr lang="en-US" altLang="de-DE" sz="2000"/>
              <a:t> Technical Polymers	POM, PMMA, TPU, PET, PBT, SAN, ABS, 	PC, LCP, PA, PC/ABS </a:t>
            </a:r>
          </a:p>
          <a:p>
            <a:pPr lvl="1">
              <a:spcAft>
                <a:spcPct val="30000"/>
              </a:spcAft>
              <a:buClr>
                <a:srgbClr val="C8000F"/>
              </a:buClr>
              <a:buFont typeface="Wingdings" pitchFamily="2" charset="2"/>
              <a:buChar char="n"/>
            </a:pPr>
            <a:r>
              <a:rPr lang="en-US" altLang="de-DE" sz="2000"/>
              <a:t> Filled Polymers	Glass-fibers, mineral fillers, etc.</a:t>
            </a:r>
          </a:p>
          <a:p>
            <a:pPr lvl="1">
              <a:spcAft>
                <a:spcPct val="30000"/>
              </a:spcAft>
              <a:buClr>
                <a:srgbClr val="C8000F"/>
              </a:buClr>
              <a:buFont typeface="Wingdings" pitchFamily="2" charset="2"/>
              <a:buChar char="n"/>
            </a:pPr>
            <a:r>
              <a:rPr lang="en-US" altLang="de-DE" sz="2000"/>
              <a:t> Foamed polymers	PS, PE, PP, PET, PVC</a:t>
            </a:r>
          </a:p>
        </p:txBody>
      </p:sp>
      <p:sp>
        <p:nvSpPr>
          <p:cNvPr id="17411" name="Rectangle 9"/>
          <p:cNvSpPr>
            <a:spLocks noChangeArrowheads="1"/>
          </p:cNvSpPr>
          <p:nvPr/>
        </p:nvSpPr>
        <p:spPr bwMode="auto">
          <a:xfrm>
            <a:off x="314325" y="112713"/>
            <a:ext cx="68516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a:defRPr>
                <a:solidFill>
                  <a:schemeClr val="tx1"/>
                </a:solidFill>
                <a:latin typeface="Arial" charset="0"/>
              </a:defRPr>
            </a:lvl1pPr>
            <a:lvl2pPr marL="742950" indent="-285750" defTabSz="952500">
              <a:defRPr>
                <a:solidFill>
                  <a:schemeClr val="tx1"/>
                </a:solidFill>
                <a:latin typeface="Arial" charset="0"/>
              </a:defRPr>
            </a:lvl2pPr>
            <a:lvl3pPr marL="1143000" indent="-228600" defTabSz="952500">
              <a:defRPr>
                <a:solidFill>
                  <a:schemeClr val="tx1"/>
                </a:solidFill>
                <a:latin typeface="Arial" charset="0"/>
              </a:defRPr>
            </a:lvl3pPr>
            <a:lvl4pPr marL="1600200" indent="-228600" defTabSz="952500">
              <a:defRPr>
                <a:solidFill>
                  <a:schemeClr val="tx1"/>
                </a:solidFill>
                <a:latin typeface="Arial" charset="0"/>
              </a:defRPr>
            </a:lvl4pPr>
            <a:lvl5pPr marL="2057400" indent="-228600" defTabSz="95250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a:lnSpc>
                <a:spcPct val="112000"/>
              </a:lnSpc>
            </a:pPr>
            <a:r>
              <a:rPr lang="en-US" altLang="de-DE" sz="2200" b="1"/>
              <a:t>Application range </a:t>
            </a:r>
          </a:p>
        </p:txBody>
      </p:sp>
    </p:spTree>
    <p:extLst>
      <p:ext uri="{BB962C8B-B14F-4D97-AF65-F5344CB8AC3E}">
        <p14:creationId xmlns:p14="http://schemas.microsoft.com/office/powerpoint/2010/main" val="1499036711"/>
      </p:ext>
    </p:extLst>
  </p:cSld>
  <p:clrMapOvr>
    <a:masterClrMapping/>
  </p:clrMapOvr>
  <p:transition advTm="1068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314325" y="112713"/>
            <a:ext cx="6851650" cy="7159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de-DE" smtClean="0"/>
              <a:t>Your partner in the plastics processing industry</a:t>
            </a:r>
          </a:p>
        </p:txBody>
      </p:sp>
      <p:sp>
        <p:nvSpPr>
          <p:cNvPr id="9219" name="Text Box 7"/>
          <p:cNvSpPr txBox="1">
            <a:spLocks noChangeArrowheads="1"/>
          </p:cNvSpPr>
          <p:nvPr/>
        </p:nvSpPr>
        <p:spPr bwMode="auto">
          <a:xfrm>
            <a:off x="395288" y="1268413"/>
            <a:ext cx="8353425" cy="5016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1200"/>
              </a:spcBef>
              <a:spcAft>
                <a:spcPct val="50000"/>
              </a:spcAft>
              <a:buClr>
                <a:srgbClr val="C8000F"/>
              </a:buClr>
              <a:buFont typeface="Wingdings" pitchFamily="2" charset="2"/>
              <a:buChar char="n"/>
            </a:pPr>
            <a:r>
              <a:rPr lang="en-US" altLang="de-DE" sz="2000"/>
              <a:t>More than 30 years experience                                                              in plastic processing </a:t>
            </a:r>
          </a:p>
          <a:p>
            <a:pPr>
              <a:spcBef>
                <a:spcPts val="1200"/>
              </a:spcBef>
              <a:spcAft>
                <a:spcPct val="50000"/>
              </a:spcAft>
              <a:buClr>
                <a:srgbClr val="C8000F"/>
              </a:buClr>
              <a:buFont typeface="Wingdings" pitchFamily="2" charset="2"/>
              <a:buChar char="n"/>
            </a:pPr>
            <a:r>
              <a:rPr lang="en-US" altLang="de-DE" sz="2000"/>
              <a:t>The biggest standard mixer 				             portfolio in the industry</a:t>
            </a:r>
          </a:p>
          <a:p>
            <a:pPr>
              <a:spcBef>
                <a:spcPts val="1200"/>
              </a:spcBef>
              <a:spcAft>
                <a:spcPct val="50000"/>
              </a:spcAft>
              <a:buClr>
                <a:srgbClr val="C8000F"/>
              </a:buClr>
              <a:buFont typeface="Wingdings" pitchFamily="2" charset="2"/>
              <a:buChar char="n"/>
            </a:pPr>
            <a:r>
              <a:rPr lang="en-US" altLang="de-DE" sz="2000"/>
              <a:t>Complete customized solutions                                                  including housings and nozzles</a:t>
            </a:r>
          </a:p>
          <a:p>
            <a:pPr>
              <a:spcBef>
                <a:spcPts val="1200"/>
              </a:spcBef>
              <a:spcAft>
                <a:spcPct val="50000"/>
              </a:spcAft>
              <a:buClr>
                <a:srgbClr val="C8000F"/>
              </a:buClr>
              <a:buFont typeface="Wingdings" pitchFamily="2" charset="2"/>
              <a:buChar char="n"/>
            </a:pPr>
            <a:r>
              <a:rPr lang="en-US" altLang="de-DE" sz="2000"/>
              <a:t>Fast delivery of standard mixers                                                         and mixing nozzles within 5 days</a:t>
            </a:r>
          </a:p>
          <a:p>
            <a:pPr>
              <a:spcBef>
                <a:spcPts val="1200"/>
              </a:spcBef>
              <a:spcAft>
                <a:spcPct val="50000"/>
              </a:spcAft>
              <a:buClr>
                <a:srgbClr val="C8000F"/>
              </a:buClr>
              <a:buFont typeface="Wingdings" pitchFamily="2" charset="2"/>
              <a:buChar char="n"/>
            </a:pPr>
            <a:r>
              <a:rPr lang="en-US" altLang="de-DE" sz="2000"/>
              <a:t>Local support in most important countries through own sales agents or local reps</a:t>
            </a:r>
          </a:p>
          <a:p>
            <a:pPr>
              <a:spcBef>
                <a:spcPts val="1200"/>
              </a:spcBef>
              <a:spcAft>
                <a:spcPct val="50000"/>
              </a:spcAft>
              <a:buClr>
                <a:srgbClr val="C8000F"/>
              </a:buClr>
              <a:buFont typeface="Wingdings" pitchFamily="2" charset="2"/>
              <a:buChar char="n"/>
            </a:pPr>
            <a:r>
              <a:rPr lang="en-US" altLang="de-DE" sz="2000"/>
              <a:t>More than 30’000 references worldwide</a:t>
            </a:r>
          </a:p>
        </p:txBody>
      </p:sp>
      <p:pic>
        <p:nvPicPr>
          <p:cNvPr id="9220" name="Picture 10" descr="P1050763"/>
          <p:cNvPicPr>
            <a:picLocks noChangeAspect="1" noChangeArrowheads="1"/>
          </p:cNvPicPr>
          <p:nvPr/>
        </p:nvPicPr>
        <p:blipFill>
          <a:blip r:embed="rId2">
            <a:extLst>
              <a:ext uri="{28A0092B-C50C-407E-A947-70E740481C1C}">
                <a14:useLocalDpi xmlns:a14="http://schemas.microsoft.com/office/drawing/2010/main" val="0"/>
              </a:ext>
            </a:extLst>
          </a:blip>
          <a:srcRect l="14882" t="18388"/>
          <a:stretch>
            <a:fillRect/>
          </a:stretch>
        </p:blipFill>
        <p:spPr bwMode="auto">
          <a:xfrm>
            <a:off x="4699000" y="1333500"/>
            <a:ext cx="40211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9340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defTabSz="914400" eaLnBrk="1" hangingPunct="1">
              <a:lnSpc>
                <a:spcPct val="100000"/>
              </a:lnSpc>
            </a:pPr>
            <a:r>
              <a:rPr lang="en-US" altLang="de-DE" dirty="0"/>
              <a:t>Injection molding technology</a:t>
            </a:r>
            <a:endParaRPr lang="en-US" altLang="de-DE" sz="1600" kern="1200" dirty="0">
              <a:latin typeface="Arial" pitchFamily="34" charset="0"/>
              <a:ea typeface="+mn-ea"/>
              <a:cs typeface="+mn-cs"/>
            </a:endParaRPr>
          </a:p>
        </p:txBody>
      </p:sp>
    </p:spTree>
    <p:extLst>
      <p:ext uri="{BB962C8B-B14F-4D97-AF65-F5344CB8AC3E}">
        <p14:creationId xmlns:p14="http://schemas.microsoft.com/office/powerpoint/2010/main" val="361771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hteck 1"/>
          <p:cNvSpPr>
            <a:spLocks noChangeArrowheads="1"/>
          </p:cNvSpPr>
          <p:nvPr/>
        </p:nvSpPr>
        <p:spPr bwMode="auto">
          <a:xfrm>
            <a:off x="342900" y="5157192"/>
            <a:ext cx="84232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52500">
              <a:tabLst>
                <a:tab pos="266700" algn="l"/>
              </a:tabLst>
              <a:defRPr>
                <a:solidFill>
                  <a:schemeClr val="tx1"/>
                </a:solidFill>
                <a:latin typeface="Arial" charset="0"/>
              </a:defRPr>
            </a:lvl1pPr>
            <a:lvl2pPr marL="625475" indent="-357188" defTabSz="952500">
              <a:tabLst>
                <a:tab pos="266700" algn="l"/>
              </a:tabLst>
              <a:defRPr>
                <a:solidFill>
                  <a:schemeClr val="tx1"/>
                </a:solidFill>
                <a:latin typeface="Arial" charset="0"/>
              </a:defRPr>
            </a:lvl2pPr>
            <a:lvl3pPr marL="1143000" indent="-228600" defTabSz="952500">
              <a:tabLst>
                <a:tab pos="266700" algn="l"/>
              </a:tabLst>
              <a:defRPr>
                <a:solidFill>
                  <a:schemeClr val="tx1"/>
                </a:solidFill>
                <a:latin typeface="Arial" charset="0"/>
              </a:defRPr>
            </a:lvl3pPr>
            <a:lvl4pPr marL="1600200" indent="-228600" defTabSz="952500">
              <a:tabLst>
                <a:tab pos="266700" algn="l"/>
              </a:tabLst>
              <a:defRPr>
                <a:solidFill>
                  <a:schemeClr val="tx1"/>
                </a:solidFill>
                <a:latin typeface="Arial" charset="0"/>
              </a:defRPr>
            </a:lvl4pPr>
            <a:lvl5pPr marL="2057400" indent="-228600" defTabSz="952500">
              <a:tabLst>
                <a:tab pos="266700" algn="l"/>
              </a:tabLst>
              <a:defRPr>
                <a:solidFill>
                  <a:schemeClr val="tx1"/>
                </a:solidFill>
                <a:latin typeface="Arial" charset="0"/>
              </a:defRPr>
            </a:lvl5pPr>
            <a:lvl6pPr marL="2514600" indent="-228600" defTabSz="952500" eaLnBrk="0" fontAlgn="base" hangingPunct="0">
              <a:spcBef>
                <a:spcPct val="0"/>
              </a:spcBef>
              <a:spcAft>
                <a:spcPct val="0"/>
              </a:spcAft>
              <a:tabLst>
                <a:tab pos="266700" algn="l"/>
              </a:tabLst>
              <a:defRPr>
                <a:solidFill>
                  <a:schemeClr val="tx1"/>
                </a:solidFill>
                <a:latin typeface="Arial" charset="0"/>
              </a:defRPr>
            </a:lvl6pPr>
            <a:lvl7pPr marL="2971800" indent="-228600" defTabSz="952500" eaLnBrk="0" fontAlgn="base" hangingPunct="0">
              <a:spcBef>
                <a:spcPct val="0"/>
              </a:spcBef>
              <a:spcAft>
                <a:spcPct val="0"/>
              </a:spcAft>
              <a:tabLst>
                <a:tab pos="266700" algn="l"/>
              </a:tabLst>
              <a:defRPr>
                <a:solidFill>
                  <a:schemeClr val="tx1"/>
                </a:solidFill>
                <a:latin typeface="Arial" charset="0"/>
              </a:defRPr>
            </a:lvl7pPr>
            <a:lvl8pPr marL="3429000" indent="-228600" defTabSz="952500" eaLnBrk="0" fontAlgn="base" hangingPunct="0">
              <a:spcBef>
                <a:spcPct val="0"/>
              </a:spcBef>
              <a:spcAft>
                <a:spcPct val="0"/>
              </a:spcAft>
              <a:tabLst>
                <a:tab pos="266700" algn="l"/>
              </a:tabLst>
              <a:defRPr>
                <a:solidFill>
                  <a:schemeClr val="tx1"/>
                </a:solidFill>
                <a:latin typeface="Arial" charset="0"/>
              </a:defRPr>
            </a:lvl8pPr>
            <a:lvl9pPr marL="3886200" indent="-228600" defTabSz="952500" eaLnBrk="0" fontAlgn="base" hangingPunct="0">
              <a:spcBef>
                <a:spcPct val="0"/>
              </a:spcBef>
              <a:spcAft>
                <a:spcPct val="0"/>
              </a:spcAft>
              <a:tabLst>
                <a:tab pos="266700" algn="l"/>
              </a:tabLst>
              <a:defRPr>
                <a:solidFill>
                  <a:schemeClr val="tx1"/>
                </a:solidFill>
                <a:latin typeface="Arial" charset="0"/>
              </a:defRPr>
            </a:lvl9pPr>
          </a:lstStyle>
          <a:p>
            <a:pPr lvl="1">
              <a:spcAft>
                <a:spcPct val="50000"/>
              </a:spcAft>
              <a:buClr>
                <a:srgbClr val="C8000F"/>
              </a:buClr>
              <a:buFont typeface="Wingdings" pitchFamily="2" charset="2"/>
              <a:buChar char="n"/>
            </a:pPr>
            <a:r>
              <a:rPr lang="en-US" altLang="de-DE" sz="1600" dirty="0"/>
              <a:t>Homogenization of additives as master batch, color, flame retardant, different polymer grades etc. </a:t>
            </a:r>
            <a:endParaRPr lang="en-US" altLang="de-DE" sz="1600" dirty="0" smtClean="0"/>
          </a:p>
          <a:p>
            <a:pPr lvl="1">
              <a:spcAft>
                <a:spcPct val="50000"/>
              </a:spcAft>
              <a:buClr>
                <a:srgbClr val="C8000F"/>
              </a:buClr>
              <a:buFont typeface="Wingdings" pitchFamily="2" charset="2"/>
              <a:buChar char="n"/>
            </a:pPr>
            <a:r>
              <a:rPr lang="en-US" altLang="de-DE" sz="1600" dirty="0" smtClean="0"/>
              <a:t>Reduction </a:t>
            </a:r>
            <a:r>
              <a:rPr lang="en-US" altLang="de-DE" sz="1600" dirty="0"/>
              <a:t>of radial and axial temperature variations</a:t>
            </a:r>
          </a:p>
          <a:p>
            <a:pPr lvl="1">
              <a:spcAft>
                <a:spcPct val="50000"/>
              </a:spcAft>
              <a:buClr>
                <a:srgbClr val="C8000F"/>
              </a:buClr>
              <a:buFont typeface="Wingdings" pitchFamily="2" charset="2"/>
              <a:buChar char="n"/>
            </a:pPr>
            <a:r>
              <a:rPr lang="en-US" altLang="de-DE" sz="1600" dirty="0"/>
              <a:t>Equalization of velocity differences across the flow channel</a:t>
            </a:r>
          </a:p>
          <a:p>
            <a:pPr lvl="1">
              <a:spcAft>
                <a:spcPct val="50000"/>
              </a:spcAft>
              <a:buClr>
                <a:srgbClr val="C8000F"/>
              </a:buClr>
              <a:buFont typeface="Wingdings" pitchFamily="2" charset="2"/>
              <a:buChar char="n"/>
            </a:pPr>
            <a:endParaRPr lang="en-US" altLang="de-DE" sz="1600" dirty="0"/>
          </a:p>
        </p:txBody>
      </p:sp>
      <p:sp>
        <p:nvSpPr>
          <p:cNvPr id="17410" name="Rectangle 3"/>
          <p:cNvSpPr>
            <a:spLocks noGrp="1" noChangeArrowheads="1"/>
          </p:cNvSpPr>
          <p:nvPr>
            <p:ph type="title"/>
          </p:nvPr>
        </p:nvSpPr>
        <p:spPr>
          <a:xfrm>
            <a:off x="314325" y="116632"/>
            <a:ext cx="6202363" cy="717550"/>
          </a:xfrm>
          <a:noFill/>
        </p:spPr>
        <p:txBody>
          <a:bodyPr/>
          <a:lstStyle/>
          <a:p>
            <a:r>
              <a:rPr lang="en-US" altLang="de-DE" dirty="0" smtClean="0"/>
              <a:t>How it works</a:t>
            </a:r>
          </a:p>
        </p:txBody>
      </p:sp>
      <p:pic>
        <p:nvPicPr>
          <p:cNvPr id="47" name="Picture 32" descr="epoxy cut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268760"/>
            <a:ext cx="85645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ieren 2"/>
          <p:cNvGrpSpPr/>
          <p:nvPr/>
        </p:nvGrpSpPr>
        <p:grpSpPr>
          <a:xfrm>
            <a:off x="1236772" y="1268760"/>
            <a:ext cx="6714242" cy="1844675"/>
            <a:chOff x="1236772" y="1096273"/>
            <a:chExt cx="6714242" cy="1844675"/>
          </a:xfrm>
        </p:grpSpPr>
        <p:grpSp>
          <p:nvGrpSpPr>
            <p:cNvPr id="28" name="Gruppieren 27"/>
            <p:cNvGrpSpPr/>
            <p:nvPr/>
          </p:nvGrpSpPr>
          <p:grpSpPr>
            <a:xfrm>
              <a:off x="1236772" y="1096273"/>
              <a:ext cx="6714242" cy="1844675"/>
              <a:chOff x="1236772" y="936253"/>
              <a:chExt cx="6714242" cy="1844675"/>
            </a:xfrm>
          </p:grpSpPr>
          <p:sp>
            <p:nvSpPr>
              <p:cNvPr id="64" name="Line 34"/>
              <p:cNvSpPr>
                <a:spLocks noChangeShapeType="1"/>
              </p:cNvSpPr>
              <p:nvPr/>
            </p:nvSpPr>
            <p:spPr bwMode="auto">
              <a:xfrm>
                <a:off x="2869407" y="936253"/>
                <a:ext cx="0"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 name="Line 35"/>
              <p:cNvSpPr>
                <a:spLocks noChangeShapeType="1"/>
              </p:cNvSpPr>
              <p:nvPr/>
            </p:nvSpPr>
            <p:spPr bwMode="auto">
              <a:xfrm>
                <a:off x="3679032" y="936253"/>
                <a:ext cx="0"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 name="Line 36"/>
              <p:cNvSpPr>
                <a:spLocks noChangeShapeType="1"/>
              </p:cNvSpPr>
              <p:nvPr/>
            </p:nvSpPr>
            <p:spPr bwMode="auto">
              <a:xfrm>
                <a:off x="2869407" y="2645991"/>
                <a:ext cx="809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 name="Line 40"/>
              <p:cNvSpPr>
                <a:spLocks noChangeShapeType="1"/>
              </p:cNvSpPr>
              <p:nvPr/>
            </p:nvSpPr>
            <p:spPr bwMode="auto">
              <a:xfrm>
                <a:off x="4488656" y="936253"/>
                <a:ext cx="0"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 name="Line 42"/>
              <p:cNvSpPr>
                <a:spLocks noChangeShapeType="1"/>
              </p:cNvSpPr>
              <p:nvPr/>
            </p:nvSpPr>
            <p:spPr bwMode="auto">
              <a:xfrm>
                <a:off x="3679031" y="2645991"/>
                <a:ext cx="809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 name="Line 45"/>
              <p:cNvSpPr>
                <a:spLocks noChangeShapeType="1"/>
              </p:cNvSpPr>
              <p:nvPr/>
            </p:nvSpPr>
            <p:spPr bwMode="auto">
              <a:xfrm flipH="1">
                <a:off x="5298284" y="936253"/>
                <a:ext cx="1588"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 name="Line 47"/>
              <p:cNvSpPr>
                <a:spLocks noChangeShapeType="1"/>
              </p:cNvSpPr>
              <p:nvPr/>
            </p:nvSpPr>
            <p:spPr bwMode="auto">
              <a:xfrm>
                <a:off x="4488659" y="2645991"/>
                <a:ext cx="809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4" name="Line 50"/>
              <p:cNvSpPr>
                <a:spLocks noChangeShapeType="1"/>
              </p:cNvSpPr>
              <p:nvPr/>
            </p:nvSpPr>
            <p:spPr bwMode="auto">
              <a:xfrm>
                <a:off x="6109494" y="936253"/>
                <a:ext cx="0"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 name="Line 52"/>
              <p:cNvSpPr>
                <a:spLocks noChangeShapeType="1"/>
              </p:cNvSpPr>
              <p:nvPr/>
            </p:nvSpPr>
            <p:spPr bwMode="auto">
              <a:xfrm>
                <a:off x="5299869" y="2645991"/>
                <a:ext cx="809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7" name="Line 34"/>
              <p:cNvSpPr>
                <a:spLocks noChangeShapeType="1"/>
              </p:cNvSpPr>
              <p:nvPr/>
            </p:nvSpPr>
            <p:spPr bwMode="auto">
              <a:xfrm>
                <a:off x="1236772" y="936253"/>
                <a:ext cx="0"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9" name="Line 36"/>
              <p:cNvSpPr>
                <a:spLocks noChangeShapeType="1"/>
              </p:cNvSpPr>
              <p:nvPr/>
            </p:nvSpPr>
            <p:spPr bwMode="auto">
              <a:xfrm>
                <a:off x="1247819" y="2644532"/>
                <a:ext cx="1620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5" name="Line 50"/>
              <p:cNvSpPr>
                <a:spLocks noChangeShapeType="1"/>
              </p:cNvSpPr>
              <p:nvPr/>
            </p:nvSpPr>
            <p:spPr bwMode="auto">
              <a:xfrm>
                <a:off x="7940372" y="936253"/>
                <a:ext cx="0" cy="184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6" name="Line 52"/>
              <p:cNvSpPr>
                <a:spLocks noChangeShapeType="1"/>
              </p:cNvSpPr>
              <p:nvPr/>
            </p:nvSpPr>
            <p:spPr bwMode="auto">
              <a:xfrm>
                <a:off x="6115014" y="2652151"/>
                <a:ext cx="1836000" cy="145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 name="Gruppieren 1"/>
            <p:cNvGrpSpPr/>
            <p:nvPr/>
          </p:nvGrpSpPr>
          <p:grpSpPr>
            <a:xfrm>
              <a:off x="1650143" y="2324814"/>
              <a:ext cx="5771713" cy="424047"/>
              <a:chOff x="1650143" y="2324814"/>
              <a:chExt cx="5771713" cy="424047"/>
            </a:xfrm>
          </p:grpSpPr>
          <p:sp>
            <p:nvSpPr>
              <p:cNvPr id="67" name="Text Box 37"/>
              <p:cNvSpPr txBox="1">
                <a:spLocks noChangeArrowheads="1"/>
              </p:cNvSpPr>
              <p:nvPr/>
            </p:nvSpPr>
            <p:spPr bwMode="auto">
              <a:xfrm>
                <a:off x="2874170" y="2348811"/>
                <a:ext cx="744538"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a:r>
                  <a:rPr lang="de-CH" altLang="de-DE" sz="1000" dirty="0" smtClean="0"/>
                  <a:t>Mixing </a:t>
                </a:r>
              </a:p>
              <a:p>
                <a:pPr algn="ctr"/>
                <a:r>
                  <a:rPr lang="de-CH" altLang="de-DE" sz="1000" dirty="0" err="1" smtClean="0"/>
                  <a:t>element</a:t>
                </a:r>
                <a:r>
                  <a:rPr lang="de-CH" altLang="de-DE" sz="1000" dirty="0" smtClean="0"/>
                  <a:t> </a:t>
                </a:r>
                <a:r>
                  <a:rPr lang="de-CH" altLang="de-DE" sz="1000" dirty="0"/>
                  <a:t>1</a:t>
                </a:r>
              </a:p>
            </p:txBody>
          </p:sp>
          <p:sp>
            <p:nvSpPr>
              <p:cNvPr id="63" name="Text Box 41"/>
              <p:cNvSpPr txBox="1">
                <a:spLocks noChangeArrowheads="1"/>
              </p:cNvSpPr>
              <p:nvPr/>
            </p:nvSpPr>
            <p:spPr bwMode="auto">
              <a:xfrm>
                <a:off x="3682206" y="2348811"/>
                <a:ext cx="744538"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a:r>
                  <a:rPr lang="de-CH" altLang="de-DE" sz="1000" dirty="0"/>
                  <a:t>Mixing</a:t>
                </a:r>
              </a:p>
              <a:p>
                <a:pPr algn="ctr"/>
                <a:r>
                  <a:rPr lang="de-CH" altLang="de-DE" sz="1000" dirty="0" err="1"/>
                  <a:t>element</a:t>
                </a:r>
                <a:r>
                  <a:rPr lang="de-CH" altLang="de-DE" sz="1000" dirty="0"/>
                  <a:t> 2</a:t>
                </a:r>
              </a:p>
            </p:txBody>
          </p:sp>
          <p:sp>
            <p:nvSpPr>
              <p:cNvPr id="59" name="Text Box 46"/>
              <p:cNvSpPr txBox="1">
                <a:spLocks noChangeArrowheads="1"/>
              </p:cNvSpPr>
              <p:nvPr/>
            </p:nvSpPr>
            <p:spPr bwMode="auto">
              <a:xfrm>
                <a:off x="4491834" y="2348811"/>
                <a:ext cx="744538"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a:r>
                  <a:rPr lang="de-CH" altLang="de-DE" sz="1000" dirty="0"/>
                  <a:t>Mixing</a:t>
                </a:r>
              </a:p>
              <a:p>
                <a:pPr algn="ctr"/>
                <a:r>
                  <a:rPr lang="de-CH" altLang="de-DE" sz="1000" dirty="0" err="1"/>
                  <a:t>element</a:t>
                </a:r>
                <a:r>
                  <a:rPr lang="de-CH" altLang="de-DE" sz="1000" dirty="0"/>
                  <a:t> 3</a:t>
                </a:r>
              </a:p>
            </p:txBody>
          </p:sp>
          <p:sp>
            <p:nvSpPr>
              <p:cNvPr id="55" name="Text Box 51"/>
              <p:cNvSpPr txBox="1">
                <a:spLocks noChangeArrowheads="1"/>
              </p:cNvSpPr>
              <p:nvPr/>
            </p:nvSpPr>
            <p:spPr bwMode="auto">
              <a:xfrm>
                <a:off x="5299869" y="2348811"/>
                <a:ext cx="744538"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a:r>
                  <a:rPr lang="de-CH" altLang="de-DE" sz="1000" dirty="0"/>
                  <a:t>Mixing</a:t>
                </a:r>
              </a:p>
              <a:p>
                <a:pPr algn="ctr"/>
                <a:r>
                  <a:rPr lang="de-CH" altLang="de-DE" sz="1000" dirty="0" err="1"/>
                  <a:t>element</a:t>
                </a:r>
                <a:r>
                  <a:rPr lang="de-CH" altLang="de-DE" sz="1000" dirty="0"/>
                  <a:t> 4</a:t>
                </a:r>
              </a:p>
            </p:txBody>
          </p:sp>
          <p:sp>
            <p:nvSpPr>
              <p:cNvPr id="88" name="Text Box 37"/>
              <p:cNvSpPr txBox="1">
                <a:spLocks noChangeArrowheads="1"/>
              </p:cNvSpPr>
              <p:nvPr/>
            </p:nvSpPr>
            <p:spPr bwMode="auto">
              <a:xfrm>
                <a:off x="1650143" y="2324814"/>
                <a:ext cx="95410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a:r>
                  <a:rPr lang="de-CH" altLang="de-DE" sz="1000" dirty="0" err="1" smtClean="0"/>
                  <a:t>Inlet</a:t>
                </a:r>
                <a:endParaRPr lang="de-CH" altLang="de-DE" sz="1000" dirty="0" smtClean="0"/>
              </a:p>
              <a:p>
                <a:pPr algn="ctr"/>
                <a:r>
                  <a:rPr lang="de-CH" altLang="de-DE" sz="1000" dirty="0" smtClean="0"/>
                  <a:t>-laminar </a:t>
                </a:r>
                <a:r>
                  <a:rPr lang="de-CH" altLang="de-DE" sz="1000" dirty="0" err="1" smtClean="0"/>
                  <a:t>flow</a:t>
                </a:r>
                <a:r>
                  <a:rPr lang="de-CH" altLang="de-DE" sz="1000" dirty="0" smtClean="0"/>
                  <a:t>-</a:t>
                </a:r>
                <a:endParaRPr lang="de-CH" altLang="de-DE" sz="1000" dirty="0"/>
              </a:p>
            </p:txBody>
          </p:sp>
          <p:sp>
            <p:nvSpPr>
              <p:cNvPr id="114" name="Text Box 37"/>
              <p:cNvSpPr txBox="1">
                <a:spLocks noChangeArrowheads="1"/>
              </p:cNvSpPr>
              <p:nvPr/>
            </p:nvSpPr>
            <p:spPr bwMode="auto">
              <a:xfrm>
                <a:off x="6467748" y="2347674"/>
                <a:ext cx="95410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a:r>
                  <a:rPr lang="de-CH" altLang="de-DE" sz="1000" dirty="0" smtClean="0"/>
                  <a:t>Outlet</a:t>
                </a:r>
              </a:p>
              <a:p>
                <a:pPr algn="ctr"/>
                <a:r>
                  <a:rPr lang="de-CH" altLang="de-DE" sz="1000" dirty="0" smtClean="0"/>
                  <a:t>-laminar </a:t>
                </a:r>
                <a:r>
                  <a:rPr lang="de-CH" altLang="de-DE" sz="1000" dirty="0" err="1" smtClean="0"/>
                  <a:t>flow</a:t>
                </a:r>
                <a:r>
                  <a:rPr lang="de-CH" altLang="de-DE" sz="1000" dirty="0" smtClean="0"/>
                  <a:t>-</a:t>
                </a:r>
                <a:endParaRPr lang="de-CH" altLang="de-DE" sz="1000" dirty="0"/>
              </a:p>
            </p:txBody>
          </p:sp>
        </p:grpSp>
      </p:grpSp>
      <p:grpSp>
        <p:nvGrpSpPr>
          <p:cNvPr id="4" name="Gruppieren 3"/>
          <p:cNvGrpSpPr/>
          <p:nvPr/>
        </p:nvGrpSpPr>
        <p:grpSpPr>
          <a:xfrm>
            <a:off x="1301160" y="3212976"/>
            <a:ext cx="6608148" cy="1571740"/>
            <a:chOff x="1301160" y="3212976"/>
            <a:chExt cx="6608148" cy="1571740"/>
          </a:xfrm>
        </p:grpSpPr>
        <p:grpSp>
          <p:nvGrpSpPr>
            <p:cNvPr id="30" name="Gruppieren 29"/>
            <p:cNvGrpSpPr/>
            <p:nvPr/>
          </p:nvGrpSpPr>
          <p:grpSpPr>
            <a:xfrm>
              <a:off x="1301160" y="3533025"/>
              <a:ext cx="5328592" cy="1250897"/>
              <a:chOff x="1301160" y="3032327"/>
              <a:chExt cx="5328592" cy="1250897"/>
            </a:xfrm>
          </p:grpSpPr>
          <p:pic>
            <p:nvPicPr>
              <p:cNvPr id="17444" name="Picture 36" descr="C:\Users\rhartmann\Desktop\ME\QME_R-1.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16200000">
                <a:off x="2821603" y="3044792"/>
                <a:ext cx="780626" cy="782141"/>
              </a:xfrm>
              <a:prstGeom prst="rect">
                <a:avLst/>
              </a:prstGeom>
              <a:noFill/>
              <a:extLst>
                <a:ext uri="{909E8E84-426E-40DD-AFC4-6F175D3DCCD1}">
                  <a14:hiddenFill xmlns:a14="http://schemas.microsoft.com/office/drawing/2010/main">
                    <a:solidFill>
                      <a:srgbClr val="FFFFFF"/>
                    </a:solidFill>
                  </a14:hiddenFill>
                </a:ext>
              </a:extLst>
            </p:spPr>
          </p:pic>
          <p:pic>
            <p:nvPicPr>
              <p:cNvPr id="17445" name="Picture 37" descr="C:\Users\rhartmann\Desktop\ME\QME_R-2.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662827" y="3041880"/>
                <a:ext cx="783561" cy="777600"/>
              </a:xfrm>
              <a:prstGeom prst="rect">
                <a:avLst/>
              </a:prstGeom>
              <a:noFill/>
              <a:extLst>
                <a:ext uri="{909E8E84-426E-40DD-AFC4-6F175D3DCCD1}">
                  <a14:hiddenFill xmlns:a14="http://schemas.microsoft.com/office/drawing/2010/main">
                    <a:solidFill>
                      <a:srgbClr val="FFFFFF"/>
                    </a:solidFill>
                  </a14:hiddenFill>
                </a:ext>
              </a:extLst>
            </p:spPr>
          </p:pic>
          <p:pic>
            <p:nvPicPr>
              <p:cNvPr id="17447" name="Picture 39" descr="C:\Users\rhartmann\Desktop\ME\QME_R-3.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506694" y="3032327"/>
                <a:ext cx="769522" cy="777600"/>
              </a:xfrm>
              <a:prstGeom prst="rect">
                <a:avLst/>
              </a:prstGeom>
              <a:noFill/>
              <a:extLst>
                <a:ext uri="{909E8E84-426E-40DD-AFC4-6F175D3DCCD1}">
                  <a14:hiddenFill xmlns:a14="http://schemas.microsoft.com/office/drawing/2010/main">
                    <a:solidFill>
                      <a:srgbClr val="FFFFFF"/>
                    </a:solidFill>
                  </a14:hiddenFill>
                </a:ext>
              </a:extLst>
            </p:spPr>
          </p:pic>
          <p:pic>
            <p:nvPicPr>
              <p:cNvPr id="17448" name="Picture 40" descr="C:\Users\rhartmann\Desktop\ME\QME_R-4.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336074" y="3037172"/>
                <a:ext cx="767643" cy="7776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p:cNvSpPr txBox="1"/>
              <p:nvPr/>
            </p:nvSpPr>
            <p:spPr>
              <a:xfrm>
                <a:off x="1301160" y="3883114"/>
                <a:ext cx="5328592" cy="400110"/>
              </a:xfrm>
              <a:prstGeom prst="rect">
                <a:avLst/>
              </a:prstGeom>
              <a:noFill/>
            </p:spPr>
            <p:txBody>
              <a:bodyPr wrap="square" rtlCol="0">
                <a:spAutoFit/>
              </a:bodyPr>
              <a:lstStyle/>
              <a:p>
                <a:pPr algn="ctr"/>
                <a:r>
                  <a:rPr lang="de-DE" sz="1000" dirty="0" smtClean="0"/>
                  <a:t>	     After 	   After                </a:t>
                </a:r>
                <a:r>
                  <a:rPr lang="de-DE" sz="1000" dirty="0" err="1" smtClean="0"/>
                  <a:t>After</a:t>
                </a:r>
                <a:r>
                  <a:rPr lang="de-DE" sz="1000" dirty="0"/>
                  <a:t> </a:t>
                </a:r>
                <a:r>
                  <a:rPr lang="de-DE" sz="1000" dirty="0" smtClean="0"/>
                  <a:t>                </a:t>
                </a:r>
                <a:r>
                  <a:rPr lang="de-DE" sz="1000" dirty="0" err="1" smtClean="0"/>
                  <a:t>After</a:t>
                </a:r>
                <a:r>
                  <a:rPr lang="de-DE" sz="1000" dirty="0" smtClean="0"/>
                  <a:t>                                       	     1 Element	   2 Elements	 3 Elements      4 Elements       </a:t>
                </a:r>
                <a:endParaRPr lang="de-DE" sz="1000" dirty="0"/>
              </a:p>
            </p:txBody>
          </p:sp>
        </p:grpSp>
        <p:grpSp>
          <p:nvGrpSpPr>
            <p:cNvPr id="29" name="Gruppieren 28"/>
            <p:cNvGrpSpPr/>
            <p:nvPr/>
          </p:nvGrpSpPr>
          <p:grpSpPr>
            <a:xfrm>
              <a:off x="1619672" y="3573016"/>
              <a:ext cx="776447" cy="1080002"/>
              <a:chOff x="1619672" y="3049333"/>
              <a:chExt cx="776447" cy="1080002"/>
            </a:xfrm>
          </p:grpSpPr>
          <p:pic>
            <p:nvPicPr>
              <p:cNvPr id="17443" name="Picture 35" descr="C:\Users\rhartmann\Desktop\QME_R-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619672" y="3049333"/>
                <a:ext cx="776447" cy="7776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p:cNvSpPr txBox="1"/>
              <p:nvPr/>
            </p:nvSpPr>
            <p:spPr>
              <a:xfrm>
                <a:off x="1781008" y="3883114"/>
                <a:ext cx="425116" cy="246221"/>
              </a:xfrm>
              <a:prstGeom prst="rect">
                <a:avLst/>
              </a:prstGeom>
              <a:noFill/>
            </p:spPr>
            <p:txBody>
              <a:bodyPr wrap="none" rtlCol="0">
                <a:spAutoFit/>
              </a:bodyPr>
              <a:lstStyle/>
              <a:p>
                <a:r>
                  <a:rPr lang="de-DE" sz="1000" dirty="0" err="1" smtClean="0"/>
                  <a:t>Inlet</a:t>
                </a:r>
                <a:endParaRPr lang="de-DE" sz="1000" dirty="0"/>
              </a:p>
            </p:txBody>
          </p:sp>
        </p:grpSp>
        <p:grpSp>
          <p:nvGrpSpPr>
            <p:cNvPr id="32" name="Gruppieren 31"/>
            <p:cNvGrpSpPr/>
            <p:nvPr/>
          </p:nvGrpSpPr>
          <p:grpSpPr>
            <a:xfrm>
              <a:off x="6202727" y="3212976"/>
              <a:ext cx="1706581" cy="1571740"/>
              <a:chOff x="6202727" y="2712278"/>
              <a:chExt cx="1706581" cy="1571740"/>
            </a:xfrm>
          </p:grpSpPr>
          <p:grpSp>
            <p:nvGrpSpPr>
              <p:cNvPr id="31" name="Gruppieren 30"/>
              <p:cNvGrpSpPr/>
              <p:nvPr/>
            </p:nvGrpSpPr>
            <p:grpSpPr>
              <a:xfrm>
                <a:off x="6202727" y="3036597"/>
                <a:ext cx="1706581" cy="1247421"/>
                <a:chOff x="6202727" y="3036597"/>
                <a:chExt cx="1706581" cy="1247421"/>
              </a:xfrm>
            </p:grpSpPr>
            <p:pic>
              <p:nvPicPr>
                <p:cNvPr id="17449" name="Picture 41" descr="C:\Users\rhartmann\Desktop\ME\QME_R-5.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08644" y="3047900"/>
                  <a:ext cx="773648" cy="777600"/>
                </a:xfrm>
                <a:prstGeom prst="rect">
                  <a:avLst/>
                </a:prstGeom>
                <a:noFill/>
                <a:extLst>
                  <a:ext uri="{909E8E84-426E-40DD-AFC4-6F175D3DCCD1}">
                    <a14:hiddenFill xmlns:a14="http://schemas.microsoft.com/office/drawing/2010/main">
                      <a:solidFill>
                        <a:srgbClr val="FFFFFF"/>
                      </a:solidFill>
                    </a14:hiddenFill>
                  </a:ext>
                </a:extLst>
              </p:spPr>
            </p:pic>
            <p:pic>
              <p:nvPicPr>
                <p:cNvPr id="17450" name="Picture 42" descr="C:\Users\rhartmann\Desktop\ME\QME_R-6.jpg"/>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78783" y="3036597"/>
                  <a:ext cx="775634" cy="7776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feld 110"/>
                <p:cNvSpPr txBox="1"/>
                <p:nvPr/>
              </p:nvSpPr>
              <p:spPr>
                <a:xfrm>
                  <a:off x="7086647" y="3883113"/>
                  <a:ext cx="822661" cy="400110"/>
                </a:xfrm>
                <a:prstGeom prst="rect">
                  <a:avLst/>
                </a:prstGeom>
                <a:noFill/>
              </p:spPr>
              <p:txBody>
                <a:bodyPr wrap="none" rtlCol="0">
                  <a:spAutoFit/>
                </a:bodyPr>
                <a:lstStyle/>
                <a:p>
                  <a:pPr algn="ctr"/>
                  <a:r>
                    <a:rPr lang="de-DE" sz="1000" dirty="0" smtClean="0"/>
                    <a:t>After </a:t>
                  </a:r>
                </a:p>
                <a:p>
                  <a:pPr algn="ctr"/>
                  <a:r>
                    <a:rPr lang="de-DE" sz="1000" dirty="0" smtClean="0"/>
                    <a:t>6 Elements</a:t>
                  </a:r>
                  <a:endParaRPr lang="de-DE" sz="1000" dirty="0"/>
                </a:p>
              </p:txBody>
            </p:sp>
            <p:sp>
              <p:nvSpPr>
                <p:cNvPr id="116" name="Textfeld 115"/>
                <p:cNvSpPr txBox="1"/>
                <p:nvPr/>
              </p:nvSpPr>
              <p:spPr>
                <a:xfrm>
                  <a:off x="6202727" y="3883908"/>
                  <a:ext cx="822661" cy="400110"/>
                </a:xfrm>
                <a:prstGeom prst="rect">
                  <a:avLst/>
                </a:prstGeom>
                <a:noFill/>
              </p:spPr>
              <p:txBody>
                <a:bodyPr wrap="none" rtlCol="0">
                  <a:spAutoFit/>
                </a:bodyPr>
                <a:lstStyle/>
                <a:p>
                  <a:pPr algn="ctr"/>
                  <a:r>
                    <a:rPr lang="de-DE" sz="1000" dirty="0" smtClean="0"/>
                    <a:t>After </a:t>
                  </a:r>
                </a:p>
                <a:p>
                  <a:pPr algn="ctr"/>
                  <a:r>
                    <a:rPr lang="de-DE" sz="1000" dirty="0"/>
                    <a:t>5</a:t>
                  </a:r>
                  <a:r>
                    <a:rPr lang="de-DE" sz="1000" dirty="0" smtClean="0"/>
                    <a:t> Elements</a:t>
                  </a:r>
                  <a:endParaRPr lang="de-DE" sz="1000" dirty="0"/>
                </a:p>
              </p:txBody>
            </p:sp>
          </p:grpSp>
          <p:sp>
            <p:nvSpPr>
              <p:cNvPr id="120" name="Textfeld 119"/>
              <p:cNvSpPr txBox="1"/>
              <p:nvPr/>
            </p:nvSpPr>
            <p:spPr>
              <a:xfrm>
                <a:off x="6533473" y="2712278"/>
                <a:ext cx="822661" cy="246221"/>
              </a:xfrm>
              <a:prstGeom prst="rect">
                <a:avLst/>
              </a:prstGeom>
              <a:noFill/>
            </p:spPr>
            <p:txBody>
              <a:bodyPr wrap="none" rtlCol="0">
                <a:spAutoFit/>
              </a:bodyPr>
              <a:lstStyle/>
              <a:p>
                <a:pPr algn="ctr"/>
                <a:r>
                  <a:rPr lang="de-DE" sz="1000" i="1" dirty="0" err="1"/>
                  <a:t>a</a:t>
                </a:r>
                <a:r>
                  <a:rPr lang="de-DE" sz="1000" i="1" dirty="0" err="1" smtClean="0"/>
                  <a:t>dditionally</a:t>
                </a:r>
                <a:endParaRPr lang="de-DE" sz="1000" i="1" dirty="0"/>
              </a:p>
            </p:txBody>
          </p:sp>
        </p:grpSp>
      </p:grpSp>
    </p:spTree>
    <p:extLst>
      <p:ext uri="{BB962C8B-B14F-4D97-AF65-F5344CB8AC3E}">
        <p14:creationId xmlns:p14="http://schemas.microsoft.com/office/powerpoint/2010/main" val="24478715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1"/>
          <p:cNvSpPr>
            <a:spLocks noChangeArrowheads="1"/>
          </p:cNvSpPr>
          <p:nvPr/>
        </p:nvSpPr>
        <p:spPr bwMode="auto">
          <a:xfrm>
            <a:off x="314325" y="112713"/>
            <a:ext cx="68500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52500" eaLnBrk="0" hangingPunct="0">
              <a:defRPr>
                <a:solidFill>
                  <a:schemeClr val="tx1"/>
                </a:solidFill>
                <a:latin typeface="Arial" charset="0"/>
              </a:defRPr>
            </a:lvl1pPr>
            <a:lvl2pPr marL="742950" indent="-285750" defTabSz="952500" eaLnBrk="0" hangingPunct="0">
              <a:defRPr>
                <a:solidFill>
                  <a:schemeClr val="tx1"/>
                </a:solidFill>
                <a:latin typeface="Arial" charset="0"/>
              </a:defRPr>
            </a:lvl2pPr>
            <a:lvl3pPr marL="1143000" indent="-228600" defTabSz="952500" eaLnBrk="0" hangingPunct="0">
              <a:defRPr>
                <a:solidFill>
                  <a:schemeClr val="tx1"/>
                </a:solidFill>
                <a:latin typeface="Arial" charset="0"/>
              </a:defRPr>
            </a:lvl3pPr>
            <a:lvl4pPr marL="1600200" indent="-228600" defTabSz="952500" eaLnBrk="0" hangingPunct="0">
              <a:defRPr>
                <a:solidFill>
                  <a:schemeClr val="tx1"/>
                </a:solidFill>
                <a:latin typeface="Arial" charset="0"/>
              </a:defRPr>
            </a:lvl4pPr>
            <a:lvl5pPr marL="2057400" indent="-228600" defTabSz="952500" eaLnBrk="0" hangingPunct="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eaLnBrk="1" hangingPunct="1">
              <a:lnSpc>
                <a:spcPct val="112000"/>
              </a:lnSpc>
            </a:pPr>
            <a:r>
              <a:rPr lang="en-US" altLang="de-DE" sz="2200" b="1"/>
              <a:t>Effective temperature homogenization</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74850"/>
            <a:ext cx="3671887" cy="411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2"/>
          <p:cNvSpPr>
            <a:spLocks noChangeArrowheads="1"/>
          </p:cNvSpPr>
          <p:nvPr/>
        </p:nvSpPr>
        <p:spPr bwMode="auto">
          <a:xfrm>
            <a:off x="314325" y="1163638"/>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2500" eaLnBrk="0" hangingPunct="0">
              <a:defRPr>
                <a:solidFill>
                  <a:schemeClr val="tx1"/>
                </a:solidFill>
                <a:latin typeface="Arial" charset="0"/>
              </a:defRPr>
            </a:lvl1pPr>
            <a:lvl2pPr marL="742950" indent="-285750" defTabSz="952500" eaLnBrk="0" hangingPunct="0">
              <a:defRPr>
                <a:solidFill>
                  <a:schemeClr val="tx1"/>
                </a:solidFill>
                <a:latin typeface="Arial" charset="0"/>
              </a:defRPr>
            </a:lvl2pPr>
            <a:lvl3pPr marL="1143000" indent="-228600" defTabSz="952500" eaLnBrk="0" hangingPunct="0">
              <a:defRPr>
                <a:solidFill>
                  <a:schemeClr val="tx1"/>
                </a:solidFill>
                <a:latin typeface="Arial" charset="0"/>
              </a:defRPr>
            </a:lvl3pPr>
            <a:lvl4pPr marL="1600200" indent="-228600" defTabSz="952500" eaLnBrk="0" hangingPunct="0">
              <a:defRPr>
                <a:solidFill>
                  <a:schemeClr val="tx1"/>
                </a:solidFill>
                <a:latin typeface="Arial" charset="0"/>
              </a:defRPr>
            </a:lvl4pPr>
            <a:lvl5pPr marL="2057400" indent="-228600" defTabSz="952500" eaLnBrk="0" hangingPunct="0">
              <a:defRPr>
                <a:solidFill>
                  <a:schemeClr val="tx1"/>
                </a:solidFill>
                <a:latin typeface="Arial" charset="0"/>
              </a:defRPr>
            </a:lvl5pPr>
            <a:lvl6pPr marL="2514600" indent="-228600" defTabSz="952500" eaLnBrk="0" fontAlgn="base" hangingPunct="0">
              <a:spcBef>
                <a:spcPct val="0"/>
              </a:spcBef>
              <a:spcAft>
                <a:spcPct val="0"/>
              </a:spcAft>
              <a:defRPr>
                <a:solidFill>
                  <a:schemeClr val="tx1"/>
                </a:solidFill>
                <a:latin typeface="Arial" charset="0"/>
              </a:defRPr>
            </a:lvl6pPr>
            <a:lvl7pPr marL="2971800" indent="-228600" defTabSz="952500" eaLnBrk="0" fontAlgn="base" hangingPunct="0">
              <a:spcBef>
                <a:spcPct val="0"/>
              </a:spcBef>
              <a:spcAft>
                <a:spcPct val="0"/>
              </a:spcAft>
              <a:defRPr>
                <a:solidFill>
                  <a:schemeClr val="tx1"/>
                </a:solidFill>
                <a:latin typeface="Arial" charset="0"/>
              </a:defRPr>
            </a:lvl7pPr>
            <a:lvl8pPr marL="3429000" indent="-228600" defTabSz="952500" eaLnBrk="0" fontAlgn="base" hangingPunct="0">
              <a:spcBef>
                <a:spcPct val="0"/>
              </a:spcBef>
              <a:spcAft>
                <a:spcPct val="0"/>
              </a:spcAft>
              <a:defRPr>
                <a:solidFill>
                  <a:schemeClr val="tx1"/>
                </a:solidFill>
                <a:latin typeface="Arial" charset="0"/>
              </a:defRPr>
            </a:lvl8pPr>
            <a:lvl9pPr marL="3886200" indent="-228600" defTabSz="952500" eaLnBrk="0" fontAlgn="base" hangingPunct="0">
              <a:spcBef>
                <a:spcPct val="0"/>
              </a:spcBef>
              <a:spcAft>
                <a:spcPct val="0"/>
              </a:spcAft>
              <a:defRPr>
                <a:solidFill>
                  <a:schemeClr val="tx1"/>
                </a:solidFill>
                <a:latin typeface="Arial" charset="0"/>
              </a:defRPr>
            </a:lvl9pPr>
          </a:lstStyle>
          <a:p>
            <a:pPr eaLnBrk="1" hangingPunct="1">
              <a:lnSpc>
                <a:spcPct val="80000"/>
              </a:lnSpc>
              <a:spcAft>
                <a:spcPct val="80000"/>
              </a:spcAft>
              <a:buClr>
                <a:srgbClr val="C8000F"/>
              </a:buClr>
            </a:pPr>
            <a:r>
              <a:rPr lang="en-US" altLang="de-DE" sz="2000"/>
              <a:t>In an empty pipe polymer melts will form a laminar profile</a:t>
            </a:r>
          </a:p>
        </p:txBody>
      </p:sp>
      <p:sp>
        <p:nvSpPr>
          <p:cNvPr id="19" name="Rectangle 2"/>
          <p:cNvSpPr>
            <a:spLocks noChangeArrowheads="1"/>
          </p:cNvSpPr>
          <p:nvPr/>
        </p:nvSpPr>
        <p:spPr bwMode="auto">
          <a:xfrm>
            <a:off x="4451350" y="1989138"/>
            <a:ext cx="4259263"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52500">
              <a:lnSpc>
                <a:spcPct val="80000"/>
              </a:lnSpc>
              <a:spcAft>
                <a:spcPct val="80000"/>
              </a:spcAft>
              <a:buClr>
                <a:srgbClr val="C8000F"/>
              </a:buClr>
              <a:defRPr/>
            </a:pPr>
            <a:r>
              <a:rPr lang="en-US" sz="2000" dirty="0"/>
              <a:t>Promix melt blenders destroy the laminar profile and create a very effective cross mixing resulting in:</a:t>
            </a:r>
          </a:p>
          <a:p>
            <a:pPr marL="361950" indent="-361950" defTabSz="952500">
              <a:lnSpc>
                <a:spcPct val="80000"/>
              </a:lnSpc>
              <a:spcAft>
                <a:spcPct val="80000"/>
              </a:spcAft>
              <a:buClr>
                <a:srgbClr val="C8000F"/>
              </a:buClr>
              <a:buFont typeface="Wingdings" pitchFamily="2" charset="2"/>
              <a:buChar char="n"/>
              <a:defRPr/>
            </a:pPr>
            <a:r>
              <a:rPr lang="en-US" sz="2000" dirty="0"/>
              <a:t>Equal velocity</a:t>
            </a:r>
          </a:p>
          <a:p>
            <a:pPr marL="361950" indent="-361950" defTabSz="952500">
              <a:lnSpc>
                <a:spcPct val="80000"/>
              </a:lnSpc>
              <a:spcAft>
                <a:spcPct val="80000"/>
              </a:spcAft>
              <a:buClr>
                <a:srgbClr val="C8000F"/>
              </a:buClr>
              <a:buFont typeface="Wingdings" pitchFamily="2" charset="2"/>
              <a:buChar char="n"/>
              <a:defRPr/>
            </a:pPr>
            <a:r>
              <a:rPr lang="en-US" sz="2000" dirty="0"/>
              <a:t>Equal temperature</a:t>
            </a:r>
          </a:p>
          <a:p>
            <a:pPr marL="361950" indent="-361950" defTabSz="952500">
              <a:lnSpc>
                <a:spcPct val="80000"/>
              </a:lnSpc>
              <a:spcAft>
                <a:spcPct val="80000"/>
              </a:spcAft>
              <a:buClr>
                <a:srgbClr val="C8000F"/>
              </a:buClr>
              <a:buFont typeface="Wingdings" pitchFamily="2" charset="2"/>
              <a:buChar char="n"/>
              <a:defRPr/>
            </a:pPr>
            <a:r>
              <a:rPr lang="en-US" sz="2000" dirty="0"/>
              <a:t>Narrow residence time distribution</a:t>
            </a:r>
          </a:p>
          <a:p>
            <a:pPr marL="361950" indent="-361950" defTabSz="952500">
              <a:lnSpc>
                <a:spcPct val="80000"/>
              </a:lnSpc>
              <a:spcAft>
                <a:spcPct val="80000"/>
              </a:spcAft>
              <a:buClr>
                <a:srgbClr val="C8000F"/>
              </a:buClr>
              <a:buFont typeface="Wingdings" pitchFamily="2" charset="2"/>
              <a:buChar char="n"/>
              <a:defRPr/>
            </a:pPr>
            <a:r>
              <a:rPr lang="en-US" sz="2000" dirty="0"/>
              <a:t>Excellent melt homogeneity</a:t>
            </a:r>
          </a:p>
        </p:txBody>
      </p:sp>
    </p:spTree>
    <p:extLst>
      <p:ext uri="{BB962C8B-B14F-4D97-AF65-F5344CB8AC3E}">
        <p14:creationId xmlns:p14="http://schemas.microsoft.com/office/powerpoint/2010/main" val="21803204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mix IM 2015">
  <a:themeElements>
    <a:clrScheme name="Promix Solutions">
      <a:dk1>
        <a:srgbClr val="000000"/>
      </a:dk1>
      <a:lt1>
        <a:srgbClr val="FFFFFF"/>
      </a:lt1>
      <a:dk2>
        <a:srgbClr val="C00000"/>
      </a:dk2>
      <a:lt2>
        <a:srgbClr val="BFBFBF"/>
      </a:lt2>
      <a:accent1>
        <a:srgbClr val="C00000"/>
      </a:accent1>
      <a:accent2>
        <a:srgbClr val="D8D8D8"/>
      </a:accent2>
      <a:accent3>
        <a:srgbClr val="FFFFFF"/>
      </a:accent3>
      <a:accent4>
        <a:srgbClr val="000000"/>
      </a:accent4>
      <a:accent5>
        <a:srgbClr val="C00000"/>
      </a:accent5>
      <a:accent6>
        <a:srgbClr val="BFBFBF"/>
      </a:accent6>
      <a:hlink>
        <a:srgbClr val="1F31B7"/>
      </a:hlink>
      <a:folHlink>
        <a:srgbClr val="000000"/>
      </a:folHlink>
    </a:clrScheme>
    <a:fontScheme name="CT Moving Ahea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CT Moving Ahead 1">
        <a:dk1>
          <a:srgbClr val="000000"/>
        </a:dk1>
        <a:lt1>
          <a:srgbClr val="FFFFFF"/>
        </a:lt1>
        <a:dk2>
          <a:srgbClr val="1F31B7"/>
        </a:dk2>
        <a:lt2>
          <a:srgbClr val="E7EBF7"/>
        </a:lt2>
        <a:accent1>
          <a:srgbClr val="4186E1"/>
        </a:accent1>
        <a:accent2>
          <a:srgbClr val="8ABAEE"/>
        </a:accent2>
        <a:accent3>
          <a:srgbClr val="FFFFFF"/>
        </a:accent3>
        <a:accent4>
          <a:srgbClr val="000000"/>
        </a:accent4>
        <a:accent5>
          <a:srgbClr val="B0C3EE"/>
        </a:accent5>
        <a:accent6>
          <a:srgbClr val="7DA8D8"/>
        </a:accent6>
        <a:hlink>
          <a:srgbClr val="1F31B7"/>
        </a:hlink>
        <a:folHlink>
          <a:srgbClr val="ABDD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mix Heat 2015">
  <a:themeElements>
    <a:clrScheme name="Promix Solutions">
      <a:dk1>
        <a:srgbClr val="000000"/>
      </a:dk1>
      <a:lt1>
        <a:srgbClr val="FFFFFF"/>
      </a:lt1>
      <a:dk2>
        <a:srgbClr val="C00000"/>
      </a:dk2>
      <a:lt2>
        <a:srgbClr val="BFBFBF"/>
      </a:lt2>
      <a:accent1>
        <a:srgbClr val="C00000"/>
      </a:accent1>
      <a:accent2>
        <a:srgbClr val="D8D8D8"/>
      </a:accent2>
      <a:accent3>
        <a:srgbClr val="FFFFFF"/>
      </a:accent3>
      <a:accent4>
        <a:srgbClr val="000000"/>
      </a:accent4>
      <a:accent5>
        <a:srgbClr val="C00000"/>
      </a:accent5>
      <a:accent6>
        <a:srgbClr val="BFBFBF"/>
      </a:accent6>
      <a:hlink>
        <a:srgbClr val="1F31B7"/>
      </a:hlink>
      <a:folHlink>
        <a:srgbClr val="000000"/>
      </a:folHlink>
    </a:clrScheme>
    <a:fontScheme name="CT Moving Ahea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CT Moving Ahead 1">
        <a:dk1>
          <a:srgbClr val="000000"/>
        </a:dk1>
        <a:lt1>
          <a:srgbClr val="FFFFFF"/>
        </a:lt1>
        <a:dk2>
          <a:srgbClr val="1F31B7"/>
        </a:dk2>
        <a:lt2>
          <a:srgbClr val="E7EBF7"/>
        </a:lt2>
        <a:accent1>
          <a:srgbClr val="4186E1"/>
        </a:accent1>
        <a:accent2>
          <a:srgbClr val="8ABAEE"/>
        </a:accent2>
        <a:accent3>
          <a:srgbClr val="FFFFFF"/>
        </a:accent3>
        <a:accent4>
          <a:srgbClr val="000000"/>
        </a:accent4>
        <a:accent5>
          <a:srgbClr val="B0C3EE"/>
        </a:accent5>
        <a:accent6>
          <a:srgbClr val="7DA8D8"/>
        </a:accent6>
        <a:hlink>
          <a:srgbClr val="1F31B7"/>
        </a:hlink>
        <a:folHlink>
          <a:srgbClr val="ABDD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mix EX 2015">
  <a:themeElements>
    <a:clrScheme name="Promix Solutions">
      <a:dk1>
        <a:srgbClr val="000000"/>
      </a:dk1>
      <a:lt1>
        <a:srgbClr val="FFFFFF"/>
      </a:lt1>
      <a:dk2>
        <a:srgbClr val="C00000"/>
      </a:dk2>
      <a:lt2>
        <a:srgbClr val="BFBFBF"/>
      </a:lt2>
      <a:accent1>
        <a:srgbClr val="C00000"/>
      </a:accent1>
      <a:accent2>
        <a:srgbClr val="D8D8D8"/>
      </a:accent2>
      <a:accent3>
        <a:srgbClr val="FFFFFF"/>
      </a:accent3>
      <a:accent4>
        <a:srgbClr val="000000"/>
      </a:accent4>
      <a:accent5>
        <a:srgbClr val="C00000"/>
      </a:accent5>
      <a:accent6>
        <a:srgbClr val="BFBFBF"/>
      </a:accent6>
      <a:hlink>
        <a:srgbClr val="1F31B7"/>
      </a:hlink>
      <a:folHlink>
        <a:srgbClr val="000000"/>
      </a:folHlink>
    </a:clrScheme>
    <a:fontScheme name="CT Moving Ahea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CT Moving Ahead 1">
        <a:dk1>
          <a:srgbClr val="000000"/>
        </a:dk1>
        <a:lt1>
          <a:srgbClr val="FFFFFF"/>
        </a:lt1>
        <a:dk2>
          <a:srgbClr val="1F31B7"/>
        </a:dk2>
        <a:lt2>
          <a:srgbClr val="E7EBF7"/>
        </a:lt2>
        <a:accent1>
          <a:srgbClr val="4186E1"/>
        </a:accent1>
        <a:accent2>
          <a:srgbClr val="8ABAEE"/>
        </a:accent2>
        <a:accent3>
          <a:srgbClr val="FFFFFF"/>
        </a:accent3>
        <a:accent4>
          <a:srgbClr val="000000"/>
        </a:accent4>
        <a:accent5>
          <a:srgbClr val="B0C3EE"/>
        </a:accent5>
        <a:accent6>
          <a:srgbClr val="7DA8D8"/>
        </a:accent6>
        <a:hlink>
          <a:srgbClr val="1F31B7"/>
        </a:hlink>
        <a:folHlink>
          <a:srgbClr val="ABDD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mix FOAM 2015">
  <a:themeElements>
    <a:clrScheme name="Promix Solutions">
      <a:dk1>
        <a:srgbClr val="000000"/>
      </a:dk1>
      <a:lt1>
        <a:srgbClr val="FFFFFF"/>
      </a:lt1>
      <a:dk2>
        <a:srgbClr val="C00000"/>
      </a:dk2>
      <a:lt2>
        <a:srgbClr val="BFBFBF"/>
      </a:lt2>
      <a:accent1>
        <a:srgbClr val="C00000"/>
      </a:accent1>
      <a:accent2>
        <a:srgbClr val="D8D8D8"/>
      </a:accent2>
      <a:accent3>
        <a:srgbClr val="FFFFFF"/>
      </a:accent3>
      <a:accent4>
        <a:srgbClr val="000000"/>
      </a:accent4>
      <a:accent5>
        <a:srgbClr val="C00000"/>
      </a:accent5>
      <a:accent6>
        <a:srgbClr val="BFBFBF"/>
      </a:accent6>
      <a:hlink>
        <a:srgbClr val="1F31B7"/>
      </a:hlink>
      <a:folHlink>
        <a:srgbClr val="000000"/>
      </a:folHlink>
    </a:clrScheme>
    <a:fontScheme name="CT Moving Ahea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CT Moving Ahead 1">
        <a:dk1>
          <a:srgbClr val="000000"/>
        </a:dk1>
        <a:lt1>
          <a:srgbClr val="FFFFFF"/>
        </a:lt1>
        <a:dk2>
          <a:srgbClr val="1F31B7"/>
        </a:dk2>
        <a:lt2>
          <a:srgbClr val="E7EBF7"/>
        </a:lt2>
        <a:accent1>
          <a:srgbClr val="4186E1"/>
        </a:accent1>
        <a:accent2>
          <a:srgbClr val="8ABAEE"/>
        </a:accent2>
        <a:accent3>
          <a:srgbClr val="FFFFFF"/>
        </a:accent3>
        <a:accent4>
          <a:srgbClr val="000000"/>
        </a:accent4>
        <a:accent5>
          <a:srgbClr val="B0C3EE"/>
        </a:accent5>
        <a:accent6>
          <a:srgbClr val="7DA8D8"/>
        </a:accent6>
        <a:hlink>
          <a:srgbClr val="1F31B7"/>
        </a:hlink>
        <a:folHlink>
          <a:srgbClr val="ABDD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Promix Solutions">
      <a:dk1>
        <a:srgbClr val="000000"/>
      </a:dk1>
      <a:lt1>
        <a:srgbClr val="FFFFFF"/>
      </a:lt1>
      <a:dk2>
        <a:srgbClr val="C00000"/>
      </a:dk2>
      <a:lt2>
        <a:srgbClr val="BFBFBF"/>
      </a:lt2>
      <a:accent1>
        <a:srgbClr val="C00000"/>
      </a:accent1>
      <a:accent2>
        <a:srgbClr val="D8D8D8"/>
      </a:accent2>
      <a:accent3>
        <a:srgbClr val="FFFFFF"/>
      </a:accent3>
      <a:accent4>
        <a:srgbClr val="000000"/>
      </a:accent4>
      <a:accent5>
        <a:srgbClr val="C00000"/>
      </a:accent5>
      <a:accent6>
        <a:srgbClr val="BFBFBF"/>
      </a:accent6>
      <a:hlink>
        <a:srgbClr val="1F31B7"/>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1F31B7"/>
      </a:dk2>
      <a:lt2>
        <a:srgbClr val="ABDDFF"/>
      </a:lt2>
      <a:accent1>
        <a:srgbClr val="4186E1"/>
      </a:accent1>
      <a:accent2>
        <a:srgbClr val="8ABAEE"/>
      </a:accent2>
      <a:accent3>
        <a:srgbClr val="FFFFFF"/>
      </a:accent3>
      <a:accent4>
        <a:srgbClr val="000000"/>
      </a:accent4>
      <a:accent5>
        <a:srgbClr val="B0C3EE"/>
      </a:accent5>
      <a:accent6>
        <a:srgbClr val="7DA8D8"/>
      </a:accent6>
      <a:hlink>
        <a:srgbClr val="BBDAF3"/>
      </a:hlink>
      <a:folHlink>
        <a:srgbClr val="F7A14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 Moving Ahead</Template>
  <TotalTime>0</TotalTime>
  <Words>866</Words>
  <Application>Microsoft Office PowerPoint</Application>
  <PresentationFormat>Bildschirmpräsentation (4:3)</PresentationFormat>
  <Paragraphs>190</Paragraphs>
  <Slides>18</Slides>
  <Notes>4</Notes>
  <HiddenSlides>0</HiddenSlides>
  <MMClips>0</MMClips>
  <ScaleCrop>false</ScaleCrop>
  <HeadingPairs>
    <vt:vector size="4" baseType="variant">
      <vt:variant>
        <vt:lpstr>Design</vt:lpstr>
      </vt:variant>
      <vt:variant>
        <vt:i4>4</vt:i4>
      </vt:variant>
      <vt:variant>
        <vt:lpstr>Folientitel</vt:lpstr>
      </vt:variant>
      <vt:variant>
        <vt:i4>18</vt:i4>
      </vt:variant>
    </vt:vector>
  </HeadingPairs>
  <TitlesOfParts>
    <vt:vector size="22" baseType="lpstr">
      <vt:lpstr>Promix IM 2015</vt:lpstr>
      <vt:lpstr>Promix Heat 2015</vt:lpstr>
      <vt:lpstr>Promix EX 2015</vt:lpstr>
      <vt:lpstr>Promix FOAM 2015</vt:lpstr>
      <vt:lpstr>PowerPoint-Präsentation</vt:lpstr>
      <vt:lpstr>PowerPoint-Präsentation</vt:lpstr>
      <vt:lpstr>Your partner in the plastics processing industry</vt:lpstr>
      <vt:lpstr>PowerPoint-Präsentation</vt:lpstr>
      <vt:lpstr>PowerPoint-Präsentation</vt:lpstr>
      <vt:lpstr>Your partner in the plastics processing industry</vt:lpstr>
      <vt:lpstr>Injection molding technology</vt:lpstr>
      <vt:lpstr>How it works</vt:lpstr>
      <vt:lpstr>PowerPoint-Präsentation</vt:lpstr>
      <vt:lpstr>PowerPoint-Präsentation</vt:lpstr>
      <vt:lpstr>Cycle time reduction</vt:lpstr>
      <vt:lpstr>PowerPoint-Präsentation</vt:lpstr>
      <vt:lpstr>PowerPoint-Präsentation</vt:lpstr>
      <vt:lpstr>PowerPoint-Präsentation</vt:lpstr>
      <vt:lpstr>PowerPoint-Präsentation</vt:lpstr>
      <vt:lpstr>PowerPoint-Präsentation</vt:lpstr>
      <vt:lpstr>PowerPoint-Präsentation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Promix</dc:title>
  <dc:creator/>
  <cp:lastModifiedBy/>
  <cp:revision>1</cp:revision>
  <dcterms:created xsi:type="dcterms:W3CDTF">2015-06-03T05:56:21Z</dcterms:created>
  <dcterms:modified xsi:type="dcterms:W3CDTF">2015-08-07T04:11:23Z</dcterms:modified>
</cp:coreProperties>
</file>